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18" r:id="rId3"/>
    <p:sldId id="326" r:id="rId4"/>
    <p:sldId id="281" r:id="rId5"/>
    <p:sldId id="310" r:id="rId6"/>
    <p:sldId id="312" r:id="rId7"/>
    <p:sldId id="311" r:id="rId8"/>
    <p:sldId id="325" r:id="rId9"/>
    <p:sldId id="323" r:id="rId10"/>
    <p:sldId id="324" r:id="rId11"/>
    <p:sldId id="264" r:id="rId12"/>
    <p:sldId id="319" r:id="rId13"/>
    <p:sldId id="328" r:id="rId14"/>
  </p:sldIdLst>
  <p:sldSz cx="20104100" cy="11315700"/>
  <p:notesSz cx="20104100" cy="113157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Cueva Llanos" initials="JC" lastIdx="1" clrIdx="0">
    <p:extLst>
      <p:ext uri="{19B8F6BF-5375-455C-9EA6-DF929625EA0E}">
        <p15:presenceInfo xmlns:p15="http://schemas.microsoft.com/office/powerpoint/2012/main" userId="Jaime Cueva Llan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C1"/>
    <a:srgbClr val="0080C2"/>
    <a:srgbClr val="02B66A"/>
    <a:srgbClr val="0FA49F"/>
    <a:srgbClr val="7E5C83"/>
    <a:srgbClr val="FD9200"/>
    <a:srgbClr val="00759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/>
    <p:restoredTop sz="93761"/>
  </p:normalViewPr>
  <p:slideViewPr>
    <p:cSldViewPr>
      <p:cViewPr>
        <p:scale>
          <a:sx n="40" d="100"/>
          <a:sy n="40" d="100"/>
        </p:scale>
        <p:origin x="778" y="29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B105E-74F2-4624-8C72-BB268C35EF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FDB5DCA-07AA-4DA1-B22E-FBD85073569D}">
      <dgm:prSet phldrT="[Texto]"/>
      <dgm:spPr>
        <a:solidFill>
          <a:srgbClr val="0080C2"/>
        </a:solidFill>
      </dgm:spPr>
      <dgm:t>
        <a:bodyPr/>
        <a:lstStyle/>
        <a:p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Aspectos Legales</a:t>
          </a:r>
        </a:p>
      </dgm:t>
    </dgm:pt>
    <dgm:pt modelId="{A59941A8-FFC4-4994-B2BF-C844FA6400F5}" type="parTrans" cxnId="{2F1EC8E2-4DFB-4523-99DF-8C240EA9CA23}">
      <dgm:prSet/>
      <dgm:spPr/>
      <dgm:t>
        <a:bodyPr/>
        <a:lstStyle/>
        <a:p>
          <a:endParaRPr lang="es-PE"/>
        </a:p>
      </dgm:t>
    </dgm:pt>
    <dgm:pt modelId="{5E70020A-28AC-4F08-AA5B-8F2839066316}" type="sibTrans" cxnId="{2F1EC8E2-4DFB-4523-99DF-8C240EA9CA23}">
      <dgm:prSet/>
      <dgm:spPr/>
      <dgm:t>
        <a:bodyPr/>
        <a:lstStyle/>
        <a:p>
          <a:endParaRPr lang="es-PE"/>
        </a:p>
      </dgm:t>
    </dgm:pt>
    <dgm:pt modelId="{7D212BE8-FA68-42F0-91B3-4E10F7AA9804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contractual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= o &gt; a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años</a:t>
          </a:r>
          <a:b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PE" sz="2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FC826-9375-4E34-A6C5-04D49CEF927A}" type="parTrans" cxnId="{C495C1C6-12B0-497E-93F5-7E75FA50F6F3}">
      <dgm:prSet/>
      <dgm:spPr/>
      <dgm:t>
        <a:bodyPr/>
        <a:lstStyle/>
        <a:p>
          <a:endParaRPr lang="es-PE"/>
        </a:p>
      </dgm:t>
    </dgm:pt>
    <dgm:pt modelId="{C8BBCBC0-2FBB-4E31-A5A7-69EABBB123B6}" type="sibTrans" cxnId="{C495C1C6-12B0-497E-93F5-7E75FA50F6F3}">
      <dgm:prSet/>
      <dgm:spPr/>
      <dgm:t>
        <a:bodyPr/>
        <a:lstStyle/>
        <a:p>
          <a:endParaRPr lang="es-PE"/>
        </a:p>
      </dgm:t>
    </dgm:pt>
    <dgm:pt modelId="{77BEA164-638E-44A6-8B0E-988B219D4945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Nombre o razón social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 solicitante de la IPC, con indicación de sus generales de ley, acompañando los correspondientes poderes del representante legal.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519841-E22E-41CB-8406-533C01530385}" type="parTrans" cxnId="{66F92283-8FB6-4747-9717-42A242568A1A}">
      <dgm:prSet/>
      <dgm:spPr/>
      <dgm:t>
        <a:bodyPr/>
        <a:lstStyle/>
        <a:p>
          <a:endParaRPr lang="es-PE"/>
        </a:p>
      </dgm:t>
    </dgm:pt>
    <dgm:pt modelId="{244F2BE1-19A2-47B7-9230-C13FC1E167AB}" type="sibTrans" cxnId="{66F92283-8FB6-4747-9717-42A242568A1A}">
      <dgm:prSet/>
      <dgm:spPr/>
      <dgm:t>
        <a:bodyPr/>
        <a:lstStyle/>
        <a:p>
          <a:endParaRPr lang="es-PE"/>
        </a:p>
      </dgm:t>
    </dgm:pt>
    <dgm:pt modelId="{03454063-10A7-40E9-85E2-06955A4B1FEE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DDJJ de los gastos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efectivamente incurridos en la elaboración de la IPC presentada.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30D5522-193C-4D7D-9B7D-474595D453EF}" type="parTrans" cxnId="{40F012AA-1675-40F4-924B-58AB435AF3EA}">
      <dgm:prSet/>
      <dgm:spPr/>
      <dgm:t>
        <a:bodyPr/>
        <a:lstStyle/>
        <a:p>
          <a:endParaRPr lang="es-PE"/>
        </a:p>
      </dgm:t>
    </dgm:pt>
    <dgm:pt modelId="{0878A647-A380-4968-9304-31CAD33A1293}" type="sibTrans" cxnId="{40F012AA-1675-40F4-924B-58AB435AF3EA}">
      <dgm:prSet/>
      <dgm:spPr/>
      <dgm:t>
        <a:bodyPr/>
        <a:lstStyle/>
        <a:p>
          <a:endParaRPr lang="es-PE"/>
        </a:p>
      </dgm:t>
    </dgm:pt>
    <dgm:pt modelId="{26EA5C44-0D59-475A-9CC0-7AE7675EF86F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Propuesta de </a:t>
          </a: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cláusulas principales del contrato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gm:t>
    </dgm:pt>
    <dgm:pt modelId="{97AEDBA0-AE73-4B4F-AF41-746F3179EC09}" type="parTrans" cxnId="{10D6609F-CC56-4FAA-8DD5-4E3AFC60720F}">
      <dgm:prSet/>
      <dgm:spPr/>
      <dgm:t>
        <a:bodyPr/>
        <a:lstStyle/>
        <a:p>
          <a:endParaRPr lang="es-PE"/>
        </a:p>
      </dgm:t>
    </dgm:pt>
    <dgm:pt modelId="{4FAF72CE-2D67-4196-A7F6-5CA2A27E91EC}" type="sibTrans" cxnId="{10D6609F-CC56-4FAA-8DD5-4E3AFC60720F}">
      <dgm:prSet/>
      <dgm:spPr/>
      <dgm:t>
        <a:bodyPr/>
        <a:lstStyle/>
        <a:p>
          <a:endParaRPr lang="es-PE"/>
        </a:p>
      </dgm:t>
    </dgm:pt>
    <dgm:pt modelId="{84EFAAE3-D2DD-47AA-807E-65CC7B1A28EA}" type="pres">
      <dgm:prSet presAssocID="{2B8B105E-74F2-4624-8C72-BB268C35EF51}" presName="Name0" presStyleCnt="0">
        <dgm:presLayoutVars>
          <dgm:dir/>
          <dgm:animLvl val="lvl"/>
          <dgm:resizeHandles val="exact"/>
        </dgm:presLayoutVars>
      </dgm:prSet>
      <dgm:spPr/>
    </dgm:pt>
    <dgm:pt modelId="{04940382-DC8F-4D10-AFBA-99A7AD506A2C}" type="pres">
      <dgm:prSet presAssocID="{CFDB5DCA-07AA-4DA1-B22E-FBD85073569D}" presName="composite" presStyleCnt="0"/>
      <dgm:spPr/>
    </dgm:pt>
    <dgm:pt modelId="{2A134A7A-6627-415C-898E-A506D6EE61F5}" type="pres">
      <dgm:prSet presAssocID="{CFDB5DCA-07AA-4DA1-B22E-FBD85073569D}" presName="parTx" presStyleLbl="alignNode1" presStyleIdx="0" presStyleCnt="1" custLinFactNeighborY="4572">
        <dgm:presLayoutVars>
          <dgm:chMax val="0"/>
          <dgm:chPref val="0"/>
          <dgm:bulletEnabled val="1"/>
        </dgm:presLayoutVars>
      </dgm:prSet>
      <dgm:spPr/>
    </dgm:pt>
    <dgm:pt modelId="{F9DBD449-04E9-4FED-9232-6EDBA2B645F0}" type="pres">
      <dgm:prSet presAssocID="{CFDB5DCA-07AA-4DA1-B22E-FBD85073569D}" presName="desTx" presStyleLbl="alignAccFollowNode1" presStyleIdx="0" presStyleCnt="1" custScaleY="108526" custLinFactNeighborX="0" custLinFactNeighborY="7855">
        <dgm:presLayoutVars>
          <dgm:bulletEnabled val="1"/>
        </dgm:presLayoutVars>
      </dgm:prSet>
      <dgm:spPr/>
    </dgm:pt>
  </dgm:ptLst>
  <dgm:cxnLst>
    <dgm:cxn modelId="{BFB79466-91A8-405D-AF6A-B92A79FC883E}" type="presOf" srcId="{7D212BE8-FA68-42F0-91B3-4E10F7AA9804}" destId="{F9DBD449-04E9-4FED-9232-6EDBA2B645F0}" srcOrd="0" destOrd="0" presId="urn:microsoft.com/office/officeart/2005/8/layout/hList1"/>
    <dgm:cxn modelId="{9EB7437B-2DEA-41A3-BA7B-445D9A68E50B}" type="presOf" srcId="{03454063-10A7-40E9-85E2-06955A4B1FEE}" destId="{F9DBD449-04E9-4FED-9232-6EDBA2B645F0}" srcOrd="0" destOrd="2" presId="urn:microsoft.com/office/officeart/2005/8/layout/hList1"/>
    <dgm:cxn modelId="{66F92283-8FB6-4747-9717-42A242568A1A}" srcId="{CFDB5DCA-07AA-4DA1-B22E-FBD85073569D}" destId="{77BEA164-638E-44A6-8B0E-988B219D4945}" srcOrd="1" destOrd="0" parTransId="{38519841-E22E-41CB-8406-533C01530385}" sibTransId="{244F2BE1-19A2-47B7-9230-C13FC1E167AB}"/>
    <dgm:cxn modelId="{100E278F-4356-478D-B97A-9328B705C38C}" type="presOf" srcId="{26EA5C44-0D59-475A-9CC0-7AE7675EF86F}" destId="{F9DBD449-04E9-4FED-9232-6EDBA2B645F0}" srcOrd="0" destOrd="3" presId="urn:microsoft.com/office/officeart/2005/8/layout/hList1"/>
    <dgm:cxn modelId="{10D6609F-CC56-4FAA-8DD5-4E3AFC60720F}" srcId="{CFDB5DCA-07AA-4DA1-B22E-FBD85073569D}" destId="{26EA5C44-0D59-475A-9CC0-7AE7675EF86F}" srcOrd="3" destOrd="0" parTransId="{97AEDBA0-AE73-4B4F-AF41-746F3179EC09}" sibTransId="{4FAF72CE-2D67-4196-A7F6-5CA2A27E91EC}"/>
    <dgm:cxn modelId="{40F012AA-1675-40F4-924B-58AB435AF3EA}" srcId="{CFDB5DCA-07AA-4DA1-B22E-FBD85073569D}" destId="{03454063-10A7-40E9-85E2-06955A4B1FEE}" srcOrd="2" destOrd="0" parTransId="{A30D5522-193C-4D7D-9B7D-474595D453EF}" sibTransId="{0878A647-A380-4968-9304-31CAD33A1293}"/>
    <dgm:cxn modelId="{5FA185B0-6B53-4BA2-862C-ED0C7A908863}" type="presOf" srcId="{CFDB5DCA-07AA-4DA1-B22E-FBD85073569D}" destId="{2A134A7A-6627-415C-898E-A506D6EE61F5}" srcOrd="0" destOrd="0" presId="urn:microsoft.com/office/officeart/2005/8/layout/hList1"/>
    <dgm:cxn modelId="{B1FE1BBA-AF81-405D-A8BC-293EF413D141}" type="presOf" srcId="{77BEA164-638E-44A6-8B0E-988B219D4945}" destId="{F9DBD449-04E9-4FED-9232-6EDBA2B645F0}" srcOrd="0" destOrd="1" presId="urn:microsoft.com/office/officeart/2005/8/layout/hList1"/>
    <dgm:cxn modelId="{C495C1C6-12B0-497E-93F5-7E75FA50F6F3}" srcId="{CFDB5DCA-07AA-4DA1-B22E-FBD85073569D}" destId="{7D212BE8-FA68-42F0-91B3-4E10F7AA9804}" srcOrd="0" destOrd="0" parTransId="{E60FC826-9375-4E34-A6C5-04D49CEF927A}" sibTransId="{C8BBCBC0-2FBB-4E31-A5A7-69EABBB123B6}"/>
    <dgm:cxn modelId="{96B88DCF-3106-43F7-B797-8FC5C31E271F}" type="presOf" srcId="{2B8B105E-74F2-4624-8C72-BB268C35EF51}" destId="{84EFAAE3-D2DD-47AA-807E-65CC7B1A28EA}" srcOrd="0" destOrd="0" presId="urn:microsoft.com/office/officeart/2005/8/layout/hList1"/>
    <dgm:cxn modelId="{2F1EC8E2-4DFB-4523-99DF-8C240EA9CA23}" srcId="{2B8B105E-74F2-4624-8C72-BB268C35EF51}" destId="{CFDB5DCA-07AA-4DA1-B22E-FBD85073569D}" srcOrd="0" destOrd="0" parTransId="{A59941A8-FFC4-4994-B2BF-C844FA6400F5}" sibTransId="{5E70020A-28AC-4F08-AA5B-8F2839066316}"/>
    <dgm:cxn modelId="{A66546DE-8FA5-4C78-9323-896C2E464258}" type="presParOf" srcId="{84EFAAE3-D2DD-47AA-807E-65CC7B1A28EA}" destId="{04940382-DC8F-4D10-AFBA-99A7AD506A2C}" srcOrd="0" destOrd="0" presId="urn:microsoft.com/office/officeart/2005/8/layout/hList1"/>
    <dgm:cxn modelId="{4690D2AF-BF9B-4EE4-AB59-6336A774A8D8}" type="presParOf" srcId="{04940382-DC8F-4D10-AFBA-99A7AD506A2C}" destId="{2A134A7A-6627-415C-898E-A506D6EE61F5}" srcOrd="0" destOrd="0" presId="urn:microsoft.com/office/officeart/2005/8/layout/hList1"/>
    <dgm:cxn modelId="{FB141AB3-B7C5-42EB-BACA-F3DC814B3C0D}" type="presParOf" srcId="{04940382-DC8F-4D10-AFBA-99A7AD506A2C}" destId="{F9DBD449-04E9-4FED-9232-6EDBA2B645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B105E-74F2-4624-8C72-BB268C35EF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A773FC6-48EB-46F1-807F-CAD5B16BF402}">
      <dgm:prSet phldrT="[Texto]"/>
      <dgm:spPr>
        <a:solidFill>
          <a:srgbClr val="0080C2"/>
        </a:solidFill>
      </dgm:spPr>
      <dgm:t>
        <a:bodyPr/>
        <a:lstStyle/>
        <a:p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Aspectos Técnicos</a:t>
          </a:r>
        </a:p>
      </dgm:t>
    </dgm:pt>
    <dgm:pt modelId="{75E52752-3F23-4FF7-BBB9-A67CFD60E188}" type="parTrans" cxnId="{010B5D54-9788-46B8-97BC-1CFAB107894E}">
      <dgm:prSet/>
      <dgm:spPr/>
      <dgm:t>
        <a:bodyPr/>
        <a:lstStyle/>
        <a:p>
          <a:endParaRPr lang="es-PE"/>
        </a:p>
      </dgm:t>
    </dgm:pt>
    <dgm:pt modelId="{5EE3A65D-3B28-4D27-8EDA-FD4B598C4006}" type="sibTrans" cxnId="{010B5D54-9788-46B8-97BC-1CFAB107894E}">
      <dgm:prSet/>
      <dgm:spPr/>
      <dgm:t>
        <a:bodyPr/>
        <a:lstStyle/>
        <a:p>
          <a:endParaRPr lang="es-PE"/>
        </a:p>
      </dgm:t>
    </dgm:pt>
    <dgm:pt modelId="{582C10EF-CB54-41F1-82A2-B85CC9695671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Certificados  o  constancias emitidas 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  terceros que sustenten la capacidad técnica y la experiencia del proponente para el desarrollo de proyectos de similar envergadura.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74EA4E-7425-4CB3-9FFB-A833BBCD33BE}" type="parTrans" cxnId="{73915BF1-1098-4E7B-84A9-B71AA9906A62}">
      <dgm:prSet/>
      <dgm:spPr/>
      <dgm:t>
        <a:bodyPr/>
        <a:lstStyle/>
        <a:p>
          <a:endParaRPr lang="es-PE"/>
        </a:p>
      </dgm:t>
    </dgm:pt>
    <dgm:pt modelId="{6E0F90AB-1190-4BDF-91B2-3C073746B9AB}" type="sibTrans" cxnId="{73915BF1-1098-4E7B-84A9-B71AA9906A62}">
      <dgm:prSet/>
      <dgm:spPr/>
      <dgm:t>
        <a:bodyPr/>
        <a:lstStyle/>
        <a:p>
          <a:endParaRPr lang="es-PE"/>
        </a:p>
      </dgm:t>
    </dgm:pt>
    <dgm:pt modelId="{A5A4B395-23E8-43A7-A49D-EBB5E737B7B9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Descripción    del    proyecto   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(Nombre    del    proyecto,    entidad competente,   antecedentes,   área   de   influencia,   objetivos   del proyecto y clasificación del proyecto).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8A50F49-0D4E-4461-A590-61BCDC3F151A}" type="parTrans" cxnId="{74F172A2-9118-46F2-AC58-61B7E90B8B39}">
      <dgm:prSet/>
      <dgm:spPr/>
      <dgm:t>
        <a:bodyPr/>
        <a:lstStyle/>
        <a:p>
          <a:endParaRPr lang="es-PE"/>
        </a:p>
      </dgm:t>
    </dgm:pt>
    <dgm:pt modelId="{238507BE-4456-40D0-844E-356DBA283374}" type="sibTrans" cxnId="{74F172A2-9118-46F2-AC58-61B7E90B8B39}">
      <dgm:prSet/>
      <dgm:spPr/>
      <dgm:t>
        <a:bodyPr/>
        <a:lstStyle/>
        <a:p>
          <a:endParaRPr lang="es-PE"/>
        </a:p>
      </dgm:t>
    </dgm:pt>
    <dgm:pt modelId="{7A8533B9-54DE-476E-BCEC-1FE8714EDE69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</a:t>
          </a:r>
          <a:r>
            <a:rPr lang="es-PE" sz="2400" b="1" kern="1200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tancia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consistencia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proyecto</a:t>
          </a:r>
          <a:r>
            <a:rPr lang="es-PE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0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</a:t>
          </a:r>
          <a:r>
            <a:rPr lang="es-PE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0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</a:t>
          </a:r>
          <a:r>
            <a:rPr lang="es-PE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0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prioridades nacionales,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regionales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locales,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según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corresponda, definidas en los planes nacionales, sectoriales, planes de desarrollo concertados regionales y locales.</a:t>
          </a:r>
          <a:b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BF4ED7-4BFF-423C-B004-50FA4B361AE4}" type="parTrans" cxnId="{40714EA1-06E2-4CD4-B861-885C2E78F2B4}">
      <dgm:prSet/>
      <dgm:spPr/>
      <dgm:t>
        <a:bodyPr/>
        <a:lstStyle/>
        <a:p>
          <a:endParaRPr lang="es-PE"/>
        </a:p>
      </dgm:t>
    </dgm:pt>
    <dgm:pt modelId="{67202B0E-70AD-487A-8F5C-39250C8A2E41}" type="sibTrans" cxnId="{40714EA1-06E2-4CD4-B861-885C2E78F2B4}">
      <dgm:prSet/>
      <dgm:spPr/>
      <dgm:t>
        <a:bodyPr/>
        <a:lstStyle/>
        <a:p>
          <a:endParaRPr lang="es-PE"/>
        </a:p>
      </dgm:t>
    </dgm:pt>
    <dgm:pt modelId="{E53562F9-3FAE-4F6F-B33C-9AD78C110591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Diagnóstico  sobre  la  provisión  actual  de  la  infraestructura  o servicio  público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(demanda  y  oferta  existente  en  términos  de cobertura y calidad).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C5C3A81-6519-4FEF-A629-E04621BAB6C3}" type="parTrans" cxnId="{0B31DE97-E0CF-4556-9C40-AB1F8EE8830E}">
      <dgm:prSet/>
      <dgm:spPr/>
      <dgm:t>
        <a:bodyPr/>
        <a:lstStyle/>
        <a:p>
          <a:endParaRPr lang="es-PE"/>
        </a:p>
      </dgm:t>
    </dgm:pt>
    <dgm:pt modelId="{F1B2ADB0-EC75-42EB-835D-027EF4448476}" type="sibTrans" cxnId="{0B31DE97-E0CF-4556-9C40-AB1F8EE8830E}">
      <dgm:prSet/>
      <dgm:spPr/>
      <dgm:t>
        <a:bodyPr/>
        <a:lstStyle/>
        <a:p>
          <a:endParaRPr lang="es-PE"/>
        </a:p>
      </dgm:t>
    </dgm:pt>
    <dgm:pt modelId="{A702DA57-CD07-4A83-B09E-2BCB27AFA91B}">
      <dgm:prSet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Evaluación  técnica  del  proyecto 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(evaluación  de  alternativas  y análisis  preliminar  para  la  definición  de  los  Niveles  de  Servicios esperados).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38A382-5AED-413B-951C-94B37F3773A2}" type="parTrans" cxnId="{1B70DBF7-1DE8-4AED-BA9A-04183587F5F5}">
      <dgm:prSet/>
      <dgm:spPr/>
      <dgm:t>
        <a:bodyPr/>
        <a:lstStyle/>
        <a:p>
          <a:endParaRPr lang="es-PE"/>
        </a:p>
      </dgm:t>
    </dgm:pt>
    <dgm:pt modelId="{277A5EDF-4A54-492F-91A0-34344FF48A2E}" type="sibTrans" cxnId="{1B70DBF7-1DE8-4AED-BA9A-04183587F5F5}">
      <dgm:prSet/>
      <dgm:spPr/>
      <dgm:t>
        <a:bodyPr/>
        <a:lstStyle/>
        <a:p>
          <a:endParaRPr lang="es-PE"/>
        </a:p>
      </dgm:t>
    </dgm:pt>
    <dgm:pt modelId="{B934EB41-0DD1-4A35-B15A-CBBE308F85C9}">
      <dgm:prSet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 de implementación del proyecto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(identificación de eventuales problemas que pueden retrasar el proyecto).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BBDD63-B368-482E-9EE0-4ABC0EFE2B4B}" type="parTrans" cxnId="{8ADCD591-CE05-4977-AF85-69F8D12D1731}">
      <dgm:prSet/>
      <dgm:spPr/>
      <dgm:t>
        <a:bodyPr/>
        <a:lstStyle/>
        <a:p>
          <a:endParaRPr lang="es-ES_tradnl"/>
        </a:p>
      </dgm:t>
    </dgm:pt>
    <dgm:pt modelId="{7C5EF826-1DA2-4C84-8351-011B55B9C287}" type="sibTrans" cxnId="{8ADCD591-CE05-4977-AF85-69F8D12D1731}">
      <dgm:prSet/>
      <dgm:spPr/>
      <dgm:t>
        <a:bodyPr/>
        <a:lstStyle/>
        <a:p>
          <a:endParaRPr lang="es-ES_tradnl"/>
        </a:p>
      </dgm:t>
    </dgm:pt>
    <dgm:pt modelId="{0F46808D-10E2-482A-AEE1-894DD7209D8A}">
      <dgm:prSet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Beneficios sociales del proyecto.</a:t>
          </a:r>
        </a:p>
      </dgm:t>
    </dgm:pt>
    <dgm:pt modelId="{0F1910DA-C5A6-4177-90F5-F9B1BB34CBC4}" type="parTrans" cxnId="{0833BE85-638B-488C-ABB3-2BA5444228DE}">
      <dgm:prSet/>
      <dgm:spPr/>
      <dgm:t>
        <a:bodyPr/>
        <a:lstStyle/>
        <a:p>
          <a:endParaRPr lang="es-PE"/>
        </a:p>
      </dgm:t>
    </dgm:pt>
    <dgm:pt modelId="{4217D95C-FD0D-4642-B3FF-0186CFF9C8F8}" type="sibTrans" cxnId="{0833BE85-638B-488C-ABB3-2BA5444228DE}">
      <dgm:prSet/>
      <dgm:spPr/>
      <dgm:t>
        <a:bodyPr/>
        <a:lstStyle/>
        <a:p>
          <a:endParaRPr lang="es-PE"/>
        </a:p>
      </dgm:t>
    </dgm:pt>
    <dgm:pt modelId="{84EFAAE3-D2DD-47AA-807E-65CC7B1A28EA}" type="pres">
      <dgm:prSet presAssocID="{2B8B105E-74F2-4624-8C72-BB268C35EF51}" presName="Name0" presStyleCnt="0">
        <dgm:presLayoutVars>
          <dgm:dir/>
          <dgm:animLvl val="lvl"/>
          <dgm:resizeHandles val="exact"/>
        </dgm:presLayoutVars>
      </dgm:prSet>
      <dgm:spPr/>
    </dgm:pt>
    <dgm:pt modelId="{81F16B40-F748-420E-8B0A-35DC300776F4}" type="pres">
      <dgm:prSet presAssocID="{BA773FC6-48EB-46F1-807F-CAD5B16BF402}" presName="composite" presStyleCnt="0"/>
      <dgm:spPr/>
    </dgm:pt>
    <dgm:pt modelId="{47F9CEC9-2071-4367-8653-673D0810308A}" type="pres">
      <dgm:prSet presAssocID="{BA773FC6-48EB-46F1-807F-CAD5B16BF40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C1183DB-38B2-4E2A-A4E3-DEC0E716F18A}" type="pres">
      <dgm:prSet presAssocID="{BA773FC6-48EB-46F1-807F-CAD5B16BF402}" presName="desTx" presStyleLbl="alignAccFollowNode1" presStyleIdx="0" presStyleCnt="1" custLinFactNeighborY="3848">
        <dgm:presLayoutVars>
          <dgm:bulletEnabled val="1"/>
        </dgm:presLayoutVars>
      </dgm:prSet>
      <dgm:spPr/>
    </dgm:pt>
  </dgm:ptLst>
  <dgm:cxnLst>
    <dgm:cxn modelId="{A48EE201-676F-46C0-8BB3-FEA2404E2F4D}" type="presOf" srcId="{0F46808D-10E2-482A-AEE1-894DD7209D8A}" destId="{FC1183DB-38B2-4E2A-A4E3-DEC0E716F18A}" srcOrd="0" destOrd="6" presId="urn:microsoft.com/office/officeart/2005/8/layout/hList1"/>
    <dgm:cxn modelId="{2F3DC207-D904-4E15-95C0-D13AA2C171A6}" type="presOf" srcId="{A5A4B395-23E8-43A7-A49D-EBB5E737B7B9}" destId="{FC1183DB-38B2-4E2A-A4E3-DEC0E716F18A}" srcOrd="0" destOrd="1" presId="urn:microsoft.com/office/officeart/2005/8/layout/hList1"/>
    <dgm:cxn modelId="{93F41309-18E9-4DC2-AB77-78A7D6951F42}" type="presOf" srcId="{7A8533B9-54DE-476E-BCEC-1FE8714EDE69}" destId="{FC1183DB-38B2-4E2A-A4E3-DEC0E716F18A}" srcOrd="0" destOrd="2" presId="urn:microsoft.com/office/officeart/2005/8/layout/hList1"/>
    <dgm:cxn modelId="{BA73BB36-9C2B-47A5-9AB7-A226DB2779B8}" type="presOf" srcId="{E53562F9-3FAE-4F6F-B33C-9AD78C110591}" destId="{FC1183DB-38B2-4E2A-A4E3-DEC0E716F18A}" srcOrd="0" destOrd="3" presId="urn:microsoft.com/office/officeart/2005/8/layout/hList1"/>
    <dgm:cxn modelId="{010B5D54-9788-46B8-97BC-1CFAB107894E}" srcId="{2B8B105E-74F2-4624-8C72-BB268C35EF51}" destId="{BA773FC6-48EB-46F1-807F-CAD5B16BF402}" srcOrd="0" destOrd="0" parTransId="{75E52752-3F23-4FF7-BBB9-A67CFD60E188}" sibTransId="{5EE3A65D-3B28-4D27-8EDA-FD4B598C4006}"/>
    <dgm:cxn modelId="{0833BE85-638B-488C-ABB3-2BA5444228DE}" srcId="{BA773FC6-48EB-46F1-807F-CAD5B16BF402}" destId="{0F46808D-10E2-482A-AEE1-894DD7209D8A}" srcOrd="6" destOrd="0" parTransId="{0F1910DA-C5A6-4177-90F5-F9B1BB34CBC4}" sibTransId="{4217D95C-FD0D-4642-B3FF-0186CFF9C8F8}"/>
    <dgm:cxn modelId="{8ADCD591-CE05-4977-AF85-69F8D12D1731}" srcId="{BA773FC6-48EB-46F1-807F-CAD5B16BF402}" destId="{B934EB41-0DD1-4A35-B15A-CBBE308F85C9}" srcOrd="5" destOrd="0" parTransId="{DEBBDD63-B368-482E-9EE0-4ABC0EFE2B4B}" sibTransId="{7C5EF826-1DA2-4C84-8351-011B55B9C287}"/>
    <dgm:cxn modelId="{0B31DE97-E0CF-4556-9C40-AB1F8EE8830E}" srcId="{BA773FC6-48EB-46F1-807F-CAD5B16BF402}" destId="{E53562F9-3FAE-4F6F-B33C-9AD78C110591}" srcOrd="3" destOrd="0" parTransId="{3C5C3A81-6519-4FEF-A629-E04621BAB6C3}" sibTransId="{F1B2ADB0-EC75-42EB-835D-027EF4448476}"/>
    <dgm:cxn modelId="{756563A1-25DB-44E8-B54A-0A8022380AD7}" type="presOf" srcId="{B934EB41-0DD1-4A35-B15A-CBBE308F85C9}" destId="{FC1183DB-38B2-4E2A-A4E3-DEC0E716F18A}" srcOrd="0" destOrd="5" presId="urn:microsoft.com/office/officeart/2005/8/layout/hList1"/>
    <dgm:cxn modelId="{40714EA1-06E2-4CD4-B861-885C2E78F2B4}" srcId="{BA773FC6-48EB-46F1-807F-CAD5B16BF402}" destId="{7A8533B9-54DE-476E-BCEC-1FE8714EDE69}" srcOrd="2" destOrd="0" parTransId="{20BF4ED7-4BFF-423C-B004-50FA4B361AE4}" sibTransId="{67202B0E-70AD-487A-8F5C-39250C8A2E41}"/>
    <dgm:cxn modelId="{74F172A2-9118-46F2-AC58-61B7E90B8B39}" srcId="{BA773FC6-48EB-46F1-807F-CAD5B16BF402}" destId="{A5A4B395-23E8-43A7-A49D-EBB5E737B7B9}" srcOrd="1" destOrd="0" parTransId="{98A50F49-0D4E-4461-A590-61BCDC3F151A}" sibTransId="{238507BE-4456-40D0-844E-356DBA283374}"/>
    <dgm:cxn modelId="{580E74B0-C953-4ECB-8582-6E9A29F021EB}" type="presOf" srcId="{582C10EF-CB54-41F1-82A2-B85CC9695671}" destId="{FC1183DB-38B2-4E2A-A4E3-DEC0E716F18A}" srcOrd="0" destOrd="0" presId="urn:microsoft.com/office/officeart/2005/8/layout/hList1"/>
    <dgm:cxn modelId="{96B88DCF-3106-43F7-B797-8FC5C31E271F}" type="presOf" srcId="{2B8B105E-74F2-4624-8C72-BB268C35EF51}" destId="{84EFAAE3-D2DD-47AA-807E-65CC7B1A28EA}" srcOrd="0" destOrd="0" presId="urn:microsoft.com/office/officeart/2005/8/layout/hList1"/>
    <dgm:cxn modelId="{2D5429EE-4DC6-45EE-9EEA-D35AE563DE50}" type="presOf" srcId="{A702DA57-CD07-4A83-B09E-2BCB27AFA91B}" destId="{FC1183DB-38B2-4E2A-A4E3-DEC0E716F18A}" srcOrd="0" destOrd="4" presId="urn:microsoft.com/office/officeart/2005/8/layout/hList1"/>
    <dgm:cxn modelId="{73915BF1-1098-4E7B-84A9-B71AA9906A62}" srcId="{BA773FC6-48EB-46F1-807F-CAD5B16BF402}" destId="{582C10EF-CB54-41F1-82A2-B85CC9695671}" srcOrd="0" destOrd="0" parTransId="{BE74EA4E-7425-4CB3-9FFB-A833BBCD33BE}" sibTransId="{6E0F90AB-1190-4BDF-91B2-3C073746B9AB}"/>
    <dgm:cxn modelId="{1B70DBF7-1DE8-4AED-BA9A-04183587F5F5}" srcId="{BA773FC6-48EB-46F1-807F-CAD5B16BF402}" destId="{A702DA57-CD07-4A83-B09E-2BCB27AFA91B}" srcOrd="4" destOrd="0" parTransId="{D538A382-5AED-413B-951C-94B37F3773A2}" sibTransId="{277A5EDF-4A54-492F-91A0-34344FF48A2E}"/>
    <dgm:cxn modelId="{DBF1BCF9-9CFB-4C2C-BAC3-12C3189D3BFF}" type="presOf" srcId="{BA773FC6-48EB-46F1-807F-CAD5B16BF402}" destId="{47F9CEC9-2071-4367-8653-673D0810308A}" srcOrd="0" destOrd="0" presId="urn:microsoft.com/office/officeart/2005/8/layout/hList1"/>
    <dgm:cxn modelId="{88BB2035-28D4-47B6-B38A-75AC67BE1F0C}" type="presParOf" srcId="{84EFAAE3-D2DD-47AA-807E-65CC7B1A28EA}" destId="{81F16B40-F748-420E-8B0A-35DC300776F4}" srcOrd="0" destOrd="0" presId="urn:microsoft.com/office/officeart/2005/8/layout/hList1"/>
    <dgm:cxn modelId="{498CF9A3-A0F6-40EF-AD91-0D842CE3DD29}" type="presParOf" srcId="{81F16B40-F748-420E-8B0A-35DC300776F4}" destId="{47F9CEC9-2071-4367-8653-673D0810308A}" srcOrd="0" destOrd="0" presId="urn:microsoft.com/office/officeart/2005/8/layout/hList1"/>
    <dgm:cxn modelId="{06F4499E-F30F-47A9-8AE1-EACD8173F03C}" type="presParOf" srcId="{81F16B40-F748-420E-8B0A-35DC300776F4}" destId="{FC1183DB-38B2-4E2A-A4E3-DEC0E716F18A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8B105E-74F2-4624-8C72-BB268C35EF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C62847D-7265-453F-ADCB-91AADBA9B5A5}">
      <dgm:prSet phldrT="[Texto]"/>
      <dgm:spPr>
        <a:solidFill>
          <a:srgbClr val="0080C2"/>
        </a:solidFill>
      </dgm:spPr>
      <dgm:t>
        <a:bodyPr/>
        <a:lstStyle/>
        <a:p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Aspectos Financieros</a:t>
          </a:r>
        </a:p>
      </dgm:t>
    </dgm:pt>
    <dgm:pt modelId="{4B971E21-DF86-4A39-86E9-147A9BD41C21}" type="parTrans" cxnId="{5015BDC0-9131-408D-924F-83139F3D12A2}">
      <dgm:prSet/>
      <dgm:spPr/>
      <dgm:t>
        <a:bodyPr/>
        <a:lstStyle/>
        <a:p>
          <a:endParaRPr lang="es-PE"/>
        </a:p>
      </dgm:t>
    </dgm:pt>
    <dgm:pt modelId="{891FDDB2-24B4-4F8F-A4FD-D9371D98E369}" type="sibTrans" cxnId="{5015BDC0-9131-408D-924F-83139F3D12A2}">
      <dgm:prSet/>
      <dgm:spPr/>
      <dgm:t>
        <a:bodyPr/>
        <a:lstStyle/>
        <a:p>
          <a:endParaRPr lang="es-PE"/>
        </a:p>
      </dgm:t>
    </dgm:pt>
    <dgm:pt modelId="{A3C9F95D-2457-4739-A05C-FDE63155D07F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Costo Total de Inversión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superior a 15,000 UIT.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90B903-7898-4CF6-9467-5DA55AE4C408}" type="parTrans" cxnId="{6BB45358-E0B0-4799-BE8A-8B4433892044}">
      <dgm:prSet/>
      <dgm:spPr/>
      <dgm:t>
        <a:bodyPr/>
        <a:lstStyle/>
        <a:p>
          <a:endParaRPr lang="es-PE"/>
        </a:p>
      </dgm:t>
    </dgm:pt>
    <dgm:pt modelId="{39E60E45-0AB6-49DC-9790-47F5E18CE78C}" type="sibTrans" cxnId="{6BB45358-E0B0-4799-BE8A-8B4433892044}">
      <dgm:prSet/>
      <dgm:spPr/>
      <dgm:t>
        <a:bodyPr/>
        <a:lstStyle/>
        <a:p>
          <a:endParaRPr lang="es-PE"/>
        </a:p>
      </dgm:t>
    </dgm:pt>
    <dgm:pt modelId="{B091EE9C-8CC8-4A04-ABA2-14058E624627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EEFF auditados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los últimos 2 años.</a:t>
          </a:r>
          <a:b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2769C26-E53B-4423-BBE6-1BC545D3D60F}" type="sibTrans" cxnId="{013CB247-AD1F-42EB-9740-393225A2C5EA}">
      <dgm:prSet/>
      <dgm:spPr/>
      <dgm:t>
        <a:bodyPr/>
        <a:lstStyle/>
        <a:p>
          <a:endParaRPr lang="es-PE"/>
        </a:p>
      </dgm:t>
    </dgm:pt>
    <dgm:pt modelId="{5A0EFE61-3E3C-40A0-8729-E0D6D495DB0C}" type="parTrans" cxnId="{013CB247-AD1F-42EB-9740-393225A2C5EA}">
      <dgm:prSet/>
      <dgm:spPr/>
      <dgm:t>
        <a:bodyPr/>
        <a:lstStyle/>
        <a:p>
          <a:endParaRPr lang="es-PE"/>
        </a:p>
      </dgm:t>
    </dgm:pt>
    <dgm:pt modelId="{07E5AD48-79EF-4B62-8E39-72266FF06DB3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económico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financiero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proyecto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propuesto.</a:t>
          </a:r>
          <a:b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PE" sz="2600" b="0" kern="1200" spc="1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41CAC9D-3258-48C8-AA7B-BEFB83D86B43}" type="sibTrans" cxnId="{5F26A000-A93F-4618-94A4-FBAB5A78B1DF}">
      <dgm:prSet/>
      <dgm:spPr/>
      <dgm:t>
        <a:bodyPr/>
        <a:lstStyle/>
        <a:p>
          <a:endParaRPr lang="es-PE"/>
        </a:p>
      </dgm:t>
    </dgm:pt>
    <dgm:pt modelId="{441BDD61-07A5-4156-8C52-EBAFDDE4666A}" type="parTrans" cxnId="{5F26A000-A93F-4618-94A4-FBAB5A78B1DF}">
      <dgm:prSet/>
      <dgm:spPr/>
      <dgm:t>
        <a:bodyPr/>
        <a:lstStyle/>
        <a:p>
          <a:endParaRPr lang="es-PE"/>
        </a:p>
      </dgm:t>
    </dgm:pt>
    <dgm:pt modelId="{53CC5242-17B1-4E01-B43F-A488315D2C0B}">
      <dgm:prSet phldrT="[Texto]"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Análisis de la brecha de recursos que sustenta la clasificación del proyecto   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(proyección anual  de ingresos,    inversiones    y    costos    de    operación    y mantenimiento durante el ciclo de vida del proyecto,  mecanismo  de  recuperación  de  las  inversiones propuesto, proyección anual de cofinanciamiento).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F3872C-2F0F-4BFC-898A-C74D8BA74CD4}" type="sibTrans" cxnId="{9F9C9674-0B94-47C8-BA69-72312A2CC45E}">
      <dgm:prSet/>
      <dgm:spPr/>
      <dgm:t>
        <a:bodyPr/>
        <a:lstStyle/>
        <a:p>
          <a:endParaRPr lang="es-ES_tradnl"/>
        </a:p>
      </dgm:t>
    </dgm:pt>
    <dgm:pt modelId="{D5BD327C-3C46-4614-B81A-3DA2BEAAA75F}" type="parTrans" cxnId="{9F9C9674-0B94-47C8-BA69-72312A2CC45E}">
      <dgm:prSet/>
      <dgm:spPr/>
      <dgm:t>
        <a:bodyPr/>
        <a:lstStyle/>
        <a:p>
          <a:endParaRPr lang="es-ES_tradnl"/>
        </a:p>
      </dgm:t>
    </dgm:pt>
    <dgm:pt modelId="{5AB69B00-9FF0-4C17-827D-647CE9B0FF62}">
      <dgm:prSet custT="1"/>
      <dgm:spPr>
        <a:solidFill>
          <a:srgbClr val="0080C2">
            <a:alpha val="14902"/>
          </a:srgbClr>
        </a:solidFill>
      </dgm:spPr>
      <dgm:t>
        <a:bodyPr/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Análisis   de   Riesgos   preliminar   del   proyecto  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(identificación, asignación, mecanismos de mitigación)</a:t>
          </a:r>
        </a:p>
      </dgm:t>
    </dgm:pt>
    <dgm:pt modelId="{14FC6D7A-072C-4F03-808C-99052849FA45}" type="sibTrans" cxnId="{359089D7-44EA-4D28-AC1F-E09CDEF06DEE}">
      <dgm:prSet/>
      <dgm:spPr/>
      <dgm:t>
        <a:bodyPr/>
        <a:lstStyle/>
        <a:p>
          <a:endParaRPr lang="es-PE"/>
        </a:p>
      </dgm:t>
    </dgm:pt>
    <dgm:pt modelId="{E6D51D9A-ACA0-4A9F-BA09-3BF3456A248D}" type="parTrans" cxnId="{359089D7-44EA-4D28-AC1F-E09CDEF06DEE}">
      <dgm:prSet/>
      <dgm:spPr/>
      <dgm:t>
        <a:bodyPr/>
        <a:lstStyle/>
        <a:p>
          <a:endParaRPr lang="es-PE"/>
        </a:p>
      </dgm:t>
    </dgm:pt>
    <dgm:pt modelId="{84EFAAE3-D2DD-47AA-807E-65CC7B1A28EA}" type="pres">
      <dgm:prSet presAssocID="{2B8B105E-74F2-4624-8C72-BB268C35EF51}" presName="Name0" presStyleCnt="0">
        <dgm:presLayoutVars>
          <dgm:dir/>
          <dgm:animLvl val="lvl"/>
          <dgm:resizeHandles val="exact"/>
        </dgm:presLayoutVars>
      </dgm:prSet>
      <dgm:spPr/>
    </dgm:pt>
    <dgm:pt modelId="{FD479BCB-E8CB-4B23-AE2D-C20F7416EA80}" type="pres">
      <dgm:prSet presAssocID="{6C62847D-7265-453F-ADCB-91AADBA9B5A5}" presName="composite" presStyleCnt="0"/>
      <dgm:spPr/>
    </dgm:pt>
    <dgm:pt modelId="{742A7B6F-6782-4499-A80C-B5F2967495CD}" type="pres">
      <dgm:prSet presAssocID="{6C62847D-7265-453F-ADCB-91AADBA9B5A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3F84FC5-6637-4972-9CE5-7B1CDC066A32}" type="pres">
      <dgm:prSet presAssocID="{6C62847D-7265-453F-ADCB-91AADBA9B5A5}" presName="desTx" presStyleLbl="alignAccFollowNode1" presStyleIdx="0" presStyleCnt="1" custLinFactNeighborX="-29" custLinFactNeighborY="3122">
        <dgm:presLayoutVars>
          <dgm:bulletEnabled val="1"/>
        </dgm:presLayoutVars>
      </dgm:prSet>
      <dgm:spPr/>
    </dgm:pt>
  </dgm:ptLst>
  <dgm:cxnLst>
    <dgm:cxn modelId="{5F26A000-A93F-4618-94A4-FBAB5A78B1DF}" srcId="{6C62847D-7265-453F-ADCB-91AADBA9B5A5}" destId="{07E5AD48-79EF-4B62-8E39-72266FF06DB3}" srcOrd="2" destOrd="0" parTransId="{441BDD61-07A5-4156-8C52-EBAFDDE4666A}" sibTransId="{141CAC9D-3258-48C8-AA7B-BEFB83D86B43}"/>
    <dgm:cxn modelId="{C6ECC044-78FF-4800-B78F-F75528E3315E}" type="presOf" srcId="{A3C9F95D-2457-4739-A05C-FDE63155D07F}" destId="{93F84FC5-6637-4972-9CE5-7B1CDC066A32}" srcOrd="0" destOrd="0" presId="urn:microsoft.com/office/officeart/2005/8/layout/hList1"/>
    <dgm:cxn modelId="{013CB247-AD1F-42EB-9740-393225A2C5EA}" srcId="{6C62847D-7265-453F-ADCB-91AADBA9B5A5}" destId="{B091EE9C-8CC8-4A04-ABA2-14058E624627}" srcOrd="1" destOrd="0" parTransId="{5A0EFE61-3E3C-40A0-8729-E0D6D495DB0C}" sibTransId="{E2769C26-E53B-4423-BBE6-1BC545D3D60F}"/>
    <dgm:cxn modelId="{9F9C9674-0B94-47C8-BA69-72312A2CC45E}" srcId="{6C62847D-7265-453F-ADCB-91AADBA9B5A5}" destId="{53CC5242-17B1-4E01-B43F-A488315D2C0B}" srcOrd="3" destOrd="0" parTransId="{D5BD327C-3C46-4614-B81A-3DA2BEAAA75F}" sibTransId="{57F3872C-2F0F-4BFC-898A-C74D8BA74CD4}"/>
    <dgm:cxn modelId="{6BB45358-E0B0-4799-BE8A-8B4433892044}" srcId="{6C62847D-7265-453F-ADCB-91AADBA9B5A5}" destId="{A3C9F95D-2457-4739-A05C-FDE63155D07F}" srcOrd="0" destOrd="0" parTransId="{BE90B903-7898-4CF6-9467-5DA55AE4C408}" sibTransId="{39E60E45-0AB6-49DC-9790-47F5E18CE78C}"/>
    <dgm:cxn modelId="{A711A958-14D7-4D81-BB77-AA81B0BAE427}" type="presOf" srcId="{5AB69B00-9FF0-4C17-827D-647CE9B0FF62}" destId="{93F84FC5-6637-4972-9CE5-7B1CDC066A32}" srcOrd="0" destOrd="4" presId="urn:microsoft.com/office/officeart/2005/8/layout/hList1"/>
    <dgm:cxn modelId="{E649087B-53DD-4BC7-A966-DAA533020B39}" type="presOf" srcId="{07E5AD48-79EF-4B62-8E39-72266FF06DB3}" destId="{93F84FC5-6637-4972-9CE5-7B1CDC066A32}" srcOrd="0" destOrd="2" presId="urn:microsoft.com/office/officeart/2005/8/layout/hList1"/>
    <dgm:cxn modelId="{020C7E96-754F-49A8-9E98-4D873451A710}" type="presOf" srcId="{6C62847D-7265-453F-ADCB-91AADBA9B5A5}" destId="{742A7B6F-6782-4499-A80C-B5F2967495CD}" srcOrd="0" destOrd="0" presId="urn:microsoft.com/office/officeart/2005/8/layout/hList1"/>
    <dgm:cxn modelId="{9C0D86A2-D8BB-4522-9FDB-786F86C37249}" type="presOf" srcId="{53CC5242-17B1-4E01-B43F-A488315D2C0B}" destId="{93F84FC5-6637-4972-9CE5-7B1CDC066A32}" srcOrd="0" destOrd="3" presId="urn:microsoft.com/office/officeart/2005/8/layout/hList1"/>
    <dgm:cxn modelId="{5015BDC0-9131-408D-924F-83139F3D12A2}" srcId="{2B8B105E-74F2-4624-8C72-BB268C35EF51}" destId="{6C62847D-7265-453F-ADCB-91AADBA9B5A5}" srcOrd="0" destOrd="0" parTransId="{4B971E21-DF86-4A39-86E9-147A9BD41C21}" sibTransId="{891FDDB2-24B4-4F8F-A4FD-D9371D98E369}"/>
    <dgm:cxn modelId="{96B88DCF-3106-43F7-B797-8FC5C31E271F}" type="presOf" srcId="{2B8B105E-74F2-4624-8C72-BB268C35EF51}" destId="{84EFAAE3-D2DD-47AA-807E-65CC7B1A28EA}" srcOrd="0" destOrd="0" presId="urn:microsoft.com/office/officeart/2005/8/layout/hList1"/>
    <dgm:cxn modelId="{359089D7-44EA-4D28-AC1F-E09CDEF06DEE}" srcId="{6C62847D-7265-453F-ADCB-91AADBA9B5A5}" destId="{5AB69B00-9FF0-4C17-827D-647CE9B0FF62}" srcOrd="4" destOrd="0" parTransId="{E6D51D9A-ACA0-4A9F-BA09-3BF3456A248D}" sibTransId="{14FC6D7A-072C-4F03-808C-99052849FA45}"/>
    <dgm:cxn modelId="{E3A1FBDA-D564-43A6-B43B-A1D1A8BFD8B9}" type="presOf" srcId="{B091EE9C-8CC8-4A04-ABA2-14058E624627}" destId="{93F84FC5-6637-4972-9CE5-7B1CDC066A32}" srcOrd="0" destOrd="1" presId="urn:microsoft.com/office/officeart/2005/8/layout/hList1"/>
    <dgm:cxn modelId="{49DC3A4F-3541-4863-B1C6-29E35A3B3B76}" type="presParOf" srcId="{84EFAAE3-D2DD-47AA-807E-65CC7B1A28EA}" destId="{FD479BCB-E8CB-4B23-AE2D-C20F7416EA80}" srcOrd="0" destOrd="0" presId="urn:microsoft.com/office/officeart/2005/8/layout/hList1"/>
    <dgm:cxn modelId="{DC245469-7E00-40E4-BA01-FCF5A7E4D1D9}" type="presParOf" srcId="{FD479BCB-E8CB-4B23-AE2D-C20F7416EA80}" destId="{742A7B6F-6782-4499-A80C-B5F2967495CD}" srcOrd="0" destOrd="0" presId="urn:microsoft.com/office/officeart/2005/8/layout/hList1"/>
    <dgm:cxn modelId="{3A63409F-071F-4940-A12B-7A56434A4481}" type="presParOf" srcId="{FD479BCB-E8CB-4B23-AE2D-C20F7416EA80}" destId="{93F84FC5-6637-4972-9CE5-7B1CDC066A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34A7A-6627-415C-898E-A506D6EE61F5}">
      <dsp:nvSpPr>
        <dsp:cNvPr id="0" name=""/>
        <dsp:cNvSpPr/>
      </dsp:nvSpPr>
      <dsp:spPr>
        <a:xfrm>
          <a:off x="0" y="1784310"/>
          <a:ext cx="13402733" cy="1872000"/>
        </a:xfrm>
        <a:prstGeom prst="rect">
          <a:avLst/>
        </a:prstGeom>
        <a:solidFill>
          <a:srgbClr val="0080C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latin typeface="Arial" panose="020B0604020202020204" pitchFamily="34" charset="0"/>
              <a:cs typeface="Arial" panose="020B0604020202020204" pitchFamily="34" charset="0"/>
            </a:rPr>
            <a:t>Aspectos Legales</a:t>
          </a:r>
        </a:p>
      </dsp:txBody>
      <dsp:txXfrm>
        <a:off x="0" y="1784310"/>
        <a:ext cx="13402733" cy="1872000"/>
      </dsp:txXfrm>
    </dsp:sp>
    <dsp:sp modelId="{F9DBD449-04E9-4FED-9232-6EDBA2B645F0}">
      <dsp:nvSpPr>
        <dsp:cNvPr id="0" name=""/>
        <dsp:cNvSpPr/>
      </dsp:nvSpPr>
      <dsp:spPr>
        <a:xfrm>
          <a:off x="0" y="3848104"/>
          <a:ext cx="13402733" cy="3992793"/>
        </a:xfrm>
        <a:prstGeom prst="rect">
          <a:avLst/>
        </a:prstGeom>
        <a:solidFill>
          <a:srgbClr val="0080C2">
            <a:alpha val="14902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contractual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= o &gt; a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años</a:t>
          </a:r>
          <a:b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PE" sz="2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Nombre o razón social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 solicitante de la IPC, con indicación de sus generales de ley, acompañando los correspondientes poderes del representante legal.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DDJJ de los gastos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efectivamente incurridos en la elaboración de la IPC presentada.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617538" lvl="1" indent="-346075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Propuesta de </a:t>
          </a: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cláusulas principales del contrato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sp:txBody>
      <dsp:txXfrm>
        <a:off x="0" y="3848104"/>
        <a:ext cx="13402733" cy="39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9CEC9-2071-4367-8653-673D0810308A}">
      <dsp:nvSpPr>
        <dsp:cNvPr id="0" name=""/>
        <dsp:cNvSpPr/>
      </dsp:nvSpPr>
      <dsp:spPr>
        <a:xfrm>
          <a:off x="0" y="319928"/>
          <a:ext cx="17373600" cy="1872000"/>
        </a:xfrm>
        <a:prstGeom prst="rect">
          <a:avLst/>
        </a:prstGeom>
        <a:solidFill>
          <a:srgbClr val="0080C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latin typeface="Arial" panose="020B0604020202020204" pitchFamily="34" charset="0"/>
              <a:cs typeface="Arial" panose="020B0604020202020204" pitchFamily="34" charset="0"/>
            </a:rPr>
            <a:t>Aspectos Técnicos</a:t>
          </a:r>
        </a:p>
      </dsp:txBody>
      <dsp:txXfrm>
        <a:off x="0" y="319928"/>
        <a:ext cx="17373600" cy="1872000"/>
      </dsp:txXfrm>
    </dsp:sp>
    <dsp:sp modelId="{FC1183DB-38B2-4E2A-A4E3-DEC0E716F18A}">
      <dsp:nvSpPr>
        <dsp:cNvPr id="0" name=""/>
        <dsp:cNvSpPr/>
      </dsp:nvSpPr>
      <dsp:spPr>
        <a:xfrm>
          <a:off x="0" y="2439096"/>
          <a:ext cx="17373600" cy="6423299"/>
        </a:xfrm>
        <a:prstGeom prst="rect">
          <a:avLst/>
        </a:prstGeom>
        <a:solidFill>
          <a:srgbClr val="0080C2">
            <a:alpha val="14902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Certificados  o  constancias emitidas 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  terceros que sustenten la capacidad técnica y la experiencia del proponente para el desarrollo de proyectos de similar envergadura.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Descripción    del    proyecto   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(Nombre    del    proyecto,    entidad competente,   antecedentes,   área   de   influencia,   objetivos   del proyecto y clasificación del proyecto).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</a:t>
          </a:r>
          <a:r>
            <a:rPr lang="es-PE" sz="2400" b="1" kern="1200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tancia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consistencia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1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proyecto</a:t>
          </a:r>
          <a:r>
            <a:rPr lang="es-PE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0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</a:t>
          </a:r>
          <a:r>
            <a:rPr lang="es-PE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0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</a:t>
          </a:r>
          <a:r>
            <a:rPr lang="es-PE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PE" sz="2400" b="0" kern="1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prioridades nacionales,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regionales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locales,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según</a:t>
          </a:r>
          <a:r>
            <a:rPr lang="es-PE" sz="24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corresponda, definidas en los planes nacionales, sectoriales, planes de desarrollo concertados regionales y locales.</a:t>
          </a:r>
          <a:br>
            <a:rPr lang="es-PE" sz="24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Diagnóstico  sobre  la  provisión  actual  de  la  infraestructura  o servicio  público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(demanda  y  oferta  existente  en  términos  de cobertura y calidad).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Evaluación  técnica  del  proyecto 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(evaluación  de  alternativas  y análisis  preliminar  para  la  definición  de  los  Niveles  de  Servicios esperados).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 de implementación del proyecto </a:t>
          </a:r>
          <a: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(identificación de eventuales problemas que pueden retrasar el proyecto).</a:t>
          </a:r>
          <a:br>
            <a:rPr lang="es-PE" sz="2400" b="0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400" b="0" kern="1200" spc="15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400" b="1" kern="1200" spc="1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Beneficios sociales del proyecto.</a:t>
          </a:r>
        </a:p>
      </dsp:txBody>
      <dsp:txXfrm>
        <a:off x="0" y="2439096"/>
        <a:ext cx="17373600" cy="6423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A7B6F-6782-4499-A80C-B5F2967495CD}">
      <dsp:nvSpPr>
        <dsp:cNvPr id="0" name=""/>
        <dsp:cNvSpPr/>
      </dsp:nvSpPr>
      <dsp:spPr>
        <a:xfrm>
          <a:off x="0" y="989021"/>
          <a:ext cx="14549967" cy="1872000"/>
        </a:xfrm>
        <a:prstGeom prst="rect">
          <a:avLst/>
        </a:prstGeom>
        <a:solidFill>
          <a:srgbClr val="0080C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latin typeface="Arial" panose="020B0604020202020204" pitchFamily="34" charset="0"/>
              <a:cs typeface="Arial" panose="020B0604020202020204" pitchFamily="34" charset="0"/>
            </a:rPr>
            <a:t>Aspectos Financieros</a:t>
          </a:r>
        </a:p>
      </dsp:txBody>
      <dsp:txXfrm>
        <a:off x="0" y="989021"/>
        <a:ext cx="14549967" cy="1872000"/>
      </dsp:txXfrm>
    </dsp:sp>
    <dsp:sp modelId="{93F84FC5-6637-4972-9CE5-7B1CDC066A32}">
      <dsp:nvSpPr>
        <dsp:cNvPr id="0" name=""/>
        <dsp:cNvSpPr/>
      </dsp:nvSpPr>
      <dsp:spPr>
        <a:xfrm>
          <a:off x="0" y="3019778"/>
          <a:ext cx="14549967" cy="5085112"/>
        </a:xfrm>
        <a:prstGeom prst="rect">
          <a:avLst/>
        </a:prstGeom>
        <a:solidFill>
          <a:srgbClr val="0080C2">
            <a:alpha val="14902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Costo Total de Inversión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superior a 15,000 UIT.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EEFF auditados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los últimos 2 años.</a:t>
          </a:r>
          <a:b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1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económico</a:t>
          </a:r>
          <a:r>
            <a:rPr lang="es-PE" sz="2600" b="1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financiero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proyecto</a:t>
          </a:r>
          <a:r>
            <a:rPr lang="es-PE" sz="2600" b="0" kern="1200" spc="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propuesto.</a:t>
          </a:r>
          <a:br>
            <a:rPr lang="es-PE" sz="2600" b="0" kern="1200" spc="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PE" sz="2600" b="0" kern="1200" spc="1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Análisis de la brecha de recursos que sustenta la clasificación del proyecto   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(proyección anual  de ingresos,    inversiones    y    costos    de    operación    y mantenimiento durante el ciclo de vida del proyecto,  mecanismo  de  recuperación  de  las  inversiones propuesto, proyección anual de cofinanciamiento).</a:t>
          </a:r>
          <a:b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PE" sz="2600" b="0" kern="1200" spc="1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E" sz="2600" b="1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Análisis   de   Riesgos   preliminar   del   proyecto   </a:t>
          </a:r>
          <a:r>
            <a:rPr lang="es-PE" sz="2600" b="0" kern="1200" spc="1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(identificación, asignación, mecanismos de mitigación)</a:t>
          </a:r>
        </a:p>
      </dsp:txBody>
      <dsp:txXfrm>
        <a:off x="0" y="3019778"/>
        <a:ext cx="14549967" cy="5085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C308E62B-C12E-4AAA-9491-98580895CA0D}" type="datetimeFigureOut">
              <a:rPr lang="es-PE" smtClean="0"/>
              <a:pPr/>
              <a:t>7/04/2021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18E1199-768B-456D-871A-EC81FE56495D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19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E1199-768B-456D-871A-EC81FE56495D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081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rial Regular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7595"/>
                </a:solidFill>
                <a:latin typeface="Arial Regular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7595"/>
                </a:solidFill>
                <a:latin typeface="Arial Regular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7595"/>
                </a:solidFill>
                <a:latin typeface="Arial Regular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03684"/>
            <a:ext cx="20104100" cy="104120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1595" y="981966"/>
            <a:ext cx="8742045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007595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8901" y="4090641"/>
            <a:ext cx="175450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es-P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B6F15528-21DE-4FAA-801E-634DDDAF4B2B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Arial Regular"/>
          <a:ea typeface="+mj-ea"/>
          <a:cs typeface="+mj-cs"/>
        </a:defRPr>
      </a:lvl1pPr>
    </p:titleStyle>
    <p:bodyStyle>
      <a:lvl1pPr marL="0">
        <a:defRPr b="0" i="0">
          <a:latin typeface="Arial Regular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PC-%20PROCESO%20PRESENTACI%C3%93N%20DE%20PROPUESTAS%202019.pptx#-1,13,FLUJOGRAMA DEL PROCES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0" Type="http://schemas.openxmlformats.org/officeDocument/2006/relationships/slide" Target="slide2.xml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0451" y="3600450"/>
            <a:ext cx="6248400" cy="31740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500"/>
              </a:spcBef>
              <a:tabLst>
                <a:tab pos="3720465" algn="l"/>
              </a:tabLst>
            </a:pPr>
            <a:r>
              <a:rPr sz="40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r>
              <a:rPr sz="4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PRIVADAS </a:t>
            </a:r>
            <a:r>
              <a:rPr sz="4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COFINANCIADAS</a:t>
            </a:r>
            <a:r>
              <a:rPr sz="4000" b="1" spc="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4000" b="1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sz="4000" b="1" spc="-9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SANEAMIENTO</a:t>
            </a:r>
            <a:r>
              <a:rPr sz="400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200" spc="4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spc="-3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200" spc="3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200" spc="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spc="-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2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22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2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200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200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sz="2200" spc="-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2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sz="22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2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sz="22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2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2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2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0451" y="7105650"/>
            <a:ext cx="7846062" cy="1349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 Granda</a:t>
            </a:r>
            <a:br>
              <a:rPr lang="es-E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Especial</a:t>
            </a:r>
            <a:r>
              <a:rPr lang="es-ES" sz="28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650" y="701463"/>
            <a:ext cx="12039600" cy="6047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  <a:tabLst>
                <a:tab pos="3580765" algn="l"/>
              </a:tabLst>
            </a:pPr>
            <a:r>
              <a:rPr sz="4100"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</a:t>
            </a:r>
            <a:r>
              <a:rPr lang="es-ES" sz="4100"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-2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4100" b="1" spc="-2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100" b="1" spc="2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-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813A6E-BA10-BE48-8BD8-79F3AC1D0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0" y="3295650"/>
            <a:ext cx="11897782" cy="65532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F7D9E68-FB5A-AA4B-8D00-CD3692BC0BE1}"/>
              </a:ext>
            </a:extLst>
          </p:cNvPr>
          <p:cNvSpPr/>
          <p:nvPr/>
        </p:nvSpPr>
        <p:spPr>
          <a:xfrm>
            <a:off x="7020855" y="3678889"/>
            <a:ext cx="11668556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>
              <a:spcBef>
                <a:spcPts val="1220"/>
              </a:spcBef>
            </a:pPr>
            <a:r>
              <a:rPr lang="es-PE" sz="3200" b="1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acreditación se efectúa a través de:</a:t>
            </a:r>
          </a:p>
          <a:p>
            <a:pPr marL="773430" marR="252095" indent="-457200">
              <a:spcBef>
                <a:spcPts val="1200"/>
              </a:spcBef>
              <a:buFontTx/>
              <a:buAutoNum type="alphaLcParenR"/>
              <a:tabLst>
                <a:tab pos="773430" algn="l"/>
                <a:tab pos="774065" algn="l"/>
              </a:tabLst>
            </a:pPr>
            <a:r>
              <a:rPr lang="es-PE" sz="23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los EEFF auditados de los 2 últimos ejercicios disponibles.</a:t>
            </a:r>
          </a:p>
          <a:p>
            <a:pPr marL="773430" marR="252095" indent="-457200">
              <a:spcBef>
                <a:spcPts val="1200"/>
              </a:spcBef>
              <a:buFontTx/>
              <a:buAutoNum type="alphaLcParenR"/>
              <a:tabLst>
                <a:tab pos="773430" algn="l"/>
                <a:tab pos="774065" algn="l"/>
              </a:tabLst>
            </a:pPr>
            <a:r>
              <a:rPr lang="es-PE" sz="23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uno o varios de los integrantes, en caso de consorcio, o a través de los  EEFF de alguna de sus vinculadas.</a:t>
            </a:r>
          </a:p>
          <a:p>
            <a:pPr marL="316230" marR="653415" lvl="0" indent="0" algn="l" defTabSz="914400" rtl="0" eaLnBrk="1" fontAlgn="auto" latinLnBrk="0" hangingPunct="1">
              <a:lnSpc>
                <a:spcPct val="100299"/>
              </a:lnSpc>
              <a:spcBef>
                <a:spcPts val="1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3430" algn="l"/>
                <a:tab pos="774065" algn="l"/>
              </a:tabLst>
              <a:defRPr/>
            </a:pPr>
            <a:endParaRPr kumimoji="0" lang="es-PE" sz="2000" b="1" i="0" u="sng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1938" algn="just"/>
            <a:r>
              <a:rPr lang="es-PE" sz="23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resaltantes:</a:t>
            </a:r>
          </a:p>
          <a:p>
            <a:pPr marL="524510" algn="just"/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260" marR="843915" indent="-285750">
              <a:buFont typeface="Arial" panose="020B0604020202020204" pitchFamily="34" charset="0"/>
              <a:buChar char="•"/>
              <a:tabLst>
                <a:tab pos="867410" algn="l"/>
                <a:tab pos="868044" algn="l"/>
                <a:tab pos="1477010" algn="l"/>
                <a:tab pos="2353310" algn="l"/>
                <a:tab pos="3445510" algn="l"/>
                <a:tab pos="3902710" algn="l"/>
                <a:tab pos="4715510" algn="l"/>
                <a:tab pos="5210810" algn="l"/>
                <a:tab pos="6684009" algn="l"/>
                <a:tab pos="7446009" algn="l"/>
              </a:tabLst>
            </a:pPr>
            <a:r>
              <a:rPr lang="es-PE" sz="23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misma empresa no podrá ser considerada como empresa  vinculada de dos o más integrantes del consorcio.</a:t>
            </a:r>
          </a:p>
          <a:p>
            <a:pPr marL="810260" marR="843915" indent="-285750">
              <a:buFont typeface="Arial" panose="020B0604020202020204" pitchFamily="34" charset="0"/>
              <a:buChar char="•"/>
              <a:tabLst>
                <a:tab pos="867410" algn="l"/>
                <a:tab pos="868044" algn="l"/>
                <a:tab pos="1477010" algn="l"/>
                <a:tab pos="2353310" algn="l"/>
                <a:tab pos="3445510" algn="l"/>
                <a:tab pos="3902710" algn="l"/>
                <a:tab pos="4715510" algn="l"/>
                <a:tab pos="5210810" algn="l"/>
                <a:tab pos="6684009" algn="l"/>
                <a:tab pos="7446009" algn="l"/>
              </a:tabLst>
            </a:pPr>
            <a:r>
              <a:rPr lang="es-PE" sz="23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evaluación de la capacidad financiera, se tomará en cuenta el orden de recepción de la IPC en mesa de partes de PROINVERSIÓN.</a:t>
            </a:r>
          </a:p>
          <a:p>
            <a:pPr marL="316230" marR="653415" lvl="0" indent="0" algn="l" defTabSz="914400" rtl="0" eaLnBrk="1" fontAlgn="auto" latinLnBrk="0" hangingPunct="1">
              <a:lnSpc>
                <a:spcPct val="100299"/>
              </a:lnSpc>
              <a:spcBef>
                <a:spcPts val="1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3430" algn="l"/>
                <a:tab pos="774065" algn="l"/>
              </a:tabLst>
              <a:defRPr/>
            </a:pPr>
            <a:endParaRPr kumimoji="0" lang="es-PE" sz="2000" b="1" i="0" u="sng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D0BD12E-6AF9-44A2-87B2-CC090F78565D}"/>
              </a:ext>
            </a:extLst>
          </p:cNvPr>
          <p:cNvSpPr txBox="1">
            <a:spLocks/>
          </p:cNvSpPr>
          <p:nvPr/>
        </p:nvSpPr>
        <p:spPr>
          <a:xfrm>
            <a:off x="1842381" y="3829050"/>
            <a:ext cx="4888769" cy="15033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>
              <a:defRPr sz="4300" b="0" i="0">
                <a:solidFill>
                  <a:srgbClr val="007595"/>
                </a:solidFill>
                <a:latin typeface="Arial Regular"/>
                <a:ea typeface="+mj-ea"/>
                <a:cs typeface="Calibri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8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0765" algn="l"/>
              </a:tabLst>
              <a:defRPr/>
            </a:pPr>
            <a:r>
              <a:rPr lang="es-MX" sz="4000" b="1" kern="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MX" sz="6000" b="1" kern="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</p:txBody>
      </p:sp>
      <p:pic>
        <p:nvPicPr>
          <p:cNvPr id="9" name="Google Shape;74;p2">
            <a:extLst>
              <a:ext uri="{FF2B5EF4-FFF2-40B4-BE49-F238E27FC236}">
                <a16:creationId xmlns:a16="http://schemas.microsoft.com/office/drawing/2014/main" id="{4181C6AD-E7DC-4E9B-831C-1DB4936315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723" y="3856759"/>
            <a:ext cx="688923" cy="604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96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2BB0C719-64D0-F144-97AE-768ECE8BE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27" b="6803"/>
          <a:stretch/>
        </p:blipFill>
        <p:spPr>
          <a:xfrm>
            <a:off x="9131299" y="2686050"/>
            <a:ext cx="7016750" cy="434398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809" y="877076"/>
            <a:ext cx="12896655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358765" algn="l"/>
              </a:tabLst>
            </a:pPr>
            <a:r>
              <a:rPr sz="4100" b="1" spc="-15" dirty="0">
                <a:solidFill>
                  <a:srgbClr val="0080C2"/>
                </a:solidFill>
              </a:rPr>
              <a:t>MODELO</a:t>
            </a:r>
            <a:r>
              <a:rPr sz="4100" b="1" spc="375" dirty="0">
                <a:solidFill>
                  <a:srgbClr val="0080C2"/>
                </a:solidFill>
              </a:rPr>
              <a:t> </a:t>
            </a:r>
            <a:r>
              <a:rPr sz="4100" b="1" dirty="0">
                <a:solidFill>
                  <a:srgbClr val="0080C2"/>
                </a:solidFill>
              </a:rPr>
              <a:t>REFERENCIAL</a:t>
            </a:r>
            <a:r>
              <a:rPr lang="es-ES" sz="4100" b="1" dirty="0">
                <a:solidFill>
                  <a:srgbClr val="0080C2"/>
                </a:solidFill>
              </a:rPr>
              <a:t> </a:t>
            </a:r>
            <a:r>
              <a:rPr sz="4100" b="1" spc="-15" dirty="0">
                <a:solidFill>
                  <a:srgbClr val="0080C2"/>
                </a:solidFill>
              </a:rPr>
              <a:t>PARA</a:t>
            </a:r>
            <a:r>
              <a:rPr sz="4100" b="1" spc="180" dirty="0">
                <a:solidFill>
                  <a:srgbClr val="0080C2"/>
                </a:solidFill>
              </a:rPr>
              <a:t> </a:t>
            </a:r>
            <a:r>
              <a:rPr sz="4100" b="1" spc="5" dirty="0">
                <a:solidFill>
                  <a:srgbClr val="0080C2"/>
                </a:solidFill>
              </a:rPr>
              <a:t>ESTIMAR</a:t>
            </a:r>
            <a:br>
              <a:rPr lang="es-ES" sz="4100" b="1" spc="5" dirty="0">
                <a:solidFill>
                  <a:srgbClr val="0080C2"/>
                </a:solidFill>
              </a:rPr>
            </a:br>
            <a:r>
              <a:rPr lang="es-PE" sz="4100" b="1" spc="75" dirty="0">
                <a:solidFill>
                  <a:srgbClr val="0080C2"/>
                </a:solidFill>
              </a:rPr>
              <a:t>COSTO</a:t>
            </a:r>
            <a:r>
              <a:rPr lang="es-PE" sz="4100" b="1" spc="260" dirty="0">
                <a:solidFill>
                  <a:srgbClr val="0080C2"/>
                </a:solidFill>
              </a:rPr>
              <a:t> </a:t>
            </a:r>
            <a:r>
              <a:rPr lang="es-PE" sz="4100" b="1" spc="70" dirty="0">
                <a:solidFill>
                  <a:srgbClr val="0080C2"/>
                </a:solidFill>
              </a:rPr>
              <a:t>TOTAL</a:t>
            </a:r>
            <a:r>
              <a:rPr lang="es-PE" sz="4100" b="1" spc="305" dirty="0">
                <a:solidFill>
                  <a:srgbClr val="0080C2"/>
                </a:solidFill>
              </a:rPr>
              <a:t> </a:t>
            </a:r>
            <a:r>
              <a:rPr lang="es-PE" sz="4100" b="1" spc="25" dirty="0">
                <a:solidFill>
                  <a:srgbClr val="0080C2"/>
                </a:solidFill>
              </a:rPr>
              <a:t>DE</a:t>
            </a:r>
            <a:r>
              <a:rPr lang="es-PE" sz="4100" b="1" spc="210" dirty="0">
                <a:solidFill>
                  <a:srgbClr val="0080C2"/>
                </a:solidFill>
              </a:rPr>
              <a:t> </a:t>
            </a:r>
            <a:r>
              <a:rPr lang="es-PE" sz="4100" b="1" spc="85" dirty="0">
                <a:solidFill>
                  <a:srgbClr val="0080C2"/>
                </a:solidFill>
              </a:rPr>
              <a:t>INVERSIÓN-</a:t>
            </a:r>
            <a:r>
              <a:rPr lang="es-PE" sz="4100" b="1" spc="35" dirty="0">
                <a:solidFill>
                  <a:srgbClr val="0080C2"/>
                </a:solidFill>
              </a:rPr>
              <a:t>CTI</a:t>
            </a:r>
            <a:endParaRPr sz="4100" b="1" spc="5" dirty="0">
              <a:solidFill>
                <a:srgbClr val="0080C2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624" y="3219450"/>
            <a:ext cx="8089705" cy="623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marR="857885">
              <a:spcBef>
                <a:spcPts val="2845"/>
              </a:spcBef>
            </a:pPr>
            <a:r>
              <a:rPr sz="2800" spc="-70" dirty="0">
                <a:latin typeface="Arial Regular"/>
                <a:cs typeface="Calibri"/>
              </a:rPr>
              <a:t>Para</a:t>
            </a:r>
            <a:r>
              <a:rPr sz="2800" spc="-65" dirty="0">
                <a:latin typeface="Arial Regular"/>
                <a:cs typeface="Calibri"/>
              </a:rPr>
              <a:t> </a:t>
            </a:r>
            <a:r>
              <a:rPr sz="2800" spc="-25" dirty="0">
                <a:latin typeface="Arial Regular"/>
                <a:cs typeface="Calibri"/>
              </a:rPr>
              <a:t>la </a:t>
            </a:r>
            <a:r>
              <a:rPr sz="2800" spc="-20" dirty="0">
                <a:latin typeface="Arial Regular"/>
                <a:cs typeface="Calibri"/>
              </a:rPr>
              <a:t>estimación </a:t>
            </a:r>
            <a:r>
              <a:rPr sz="2800" spc="5" dirty="0">
                <a:latin typeface="Arial Regular"/>
                <a:cs typeface="Calibri"/>
              </a:rPr>
              <a:t>del </a:t>
            </a:r>
            <a:r>
              <a:rPr sz="2800" spc="10" dirty="0">
                <a:latin typeface="Arial Regular"/>
                <a:cs typeface="Calibri"/>
              </a:rPr>
              <a:t>CTI ver </a:t>
            </a:r>
            <a:r>
              <a:rPr sz="2800" b="1" spc="-15" dirty="0">
                <a:solidFill>
                  <a:srgbClr val="0080C2"/>
                </a:solidFill>
                <a:latin typeface="Arial Regular"/>
                <a:cs typeface="Calibri"/>
              </a:rPr>
              <a:t>Modelo </a:t>
            </a:r>
            <a:r>
              <a:rPr sz="2800" b="1" spc="-10" dirty="0">
                <a:solidFill>
                  <a:srgbClr val="0080C2"/>
                </a:solidFill>
                <a:latin typeface="Arial Regular"/>
                <a:cs typeface="Calibri"/>
              </a:rPr>
              <a:t> </a:t>
            </a:r>
            <a:r>
              <a:rPr sz="2800" b="1" dirty="0">
                <a:solidFill>
                  <a:srgbClr val="0080C2"/>
                </a:solidFill>
                <a:latin typeface="Arial Regular"/>
                <a:cs typeface="Calibri"/>
              </a:rPr>
              <a:t>Referencial</a:t>
            </a:r>
            <a:r>
              <a:rPr sz="2800" spc="-30" dirty="0">
                <a:latin typeface="Arial Regular"/>
                <a:cs typeface="Calibri"/>
              </a:rPr>
              <a:t> </a:t>
            </a:r>
            <a:r>
              <a:rPr sz="2800" dirty="0">
                <a:latin typeface="Arial Regular"/>
                <a:cs typeface="Calibri"/>
              </a:rPr>
              <a:t>en</a:t>
            </a:r>
            <a:r>
              <a:rPr sz="2800" spc="-5" dirty="0">
                <a:latin typeface="Arial Regular"/>
                <a:cs typeface="Calibri"/>
              </a:rPr>
              <a:t> </a:t>
            </a:r>
            <a:r>
              <a:rPr sz="2800" spc="-20" dirty="0">
                <a:latin typeface="Arial Regular"/>
                <a:cs typeface="Calibri"/>
              </a:rPr>
              <a:t>formato</a:t>
            </a:r>
            <a:r>
              <a:rPr sz="2800" spc="85" dirty="0">
                <a:latin typeface="Arial Regular"/>
                <a:cs typeface="Calibri"/>
              </a:rPr>
              <a:t> </a:t>
            </a:r>
            <a:r>
              <a:rPr sz="2800" spc="-20" dirty="0">
                <a:latin typeface="Arial Regular"/>
                <a:cs typeface="Calibri"/>
              </a:rPr>
              <a:t>Excel,</a:t>
            </a:r>
            <a:r>
              <a:rPr sz="2800" spc="65" dirty="0">
                <a:latin typeface="Arial Regular"/>
                <a:cs typeface="Calibri"/>
              </a:rPr>
              <a:t> </a:t>
            </a:r>
            <a:r>
              <a:rPr sz="2800" spc="-5" dirty="0">
                <a:latin typeface="Arial Regular"/>
                <a:cs typeface="Calibri"/>
              </a:rPr>
              <a:t>publicado</a:t>
            </a:r>
            <a:r>
              <a:rPr sz="2800" spc="90" dirty="0">
                <a:latin typeface="Arial Regular"/>
                <a:cs typeface="Calibri"/>
              </a:rPr>
              <a:t> </a:t>
            </a:r>
            <a:r>
              <a:rPr sz="2800" dirty="0">
                <a:latin typeface="Arial Regular"/>
                <a:cs typeface="Calibri"/>
              </a:rPr>
              <a:t>en</a:t>
            </a:r>
            <a:r>
              <a:rPr sz="2800" spc="-5" dirty="0">
                <a:latin typeface="Arial Regular"/>
                <a:cs typeface="Calibri"/>
              </a:rPr>
              <a:t> </a:t>
            </a:r>
            <a:r>
              <a:rPr sz="2800" spc="-25" dirty="0">
                <a:latin typeface="Arial Regular"/>
                <a:cs typeface="Calibri"/>
              </a:rPr>
              <a:t>la </a:t>
            </a:r>
            <a:r>
              <a:rPr sz="2800" spc="-620" dirty="0">
                <a:latin typeface="Arial Regular"/>
                <a:cs typeface="Calibri"/>
              </a:rPr>
              <a:t> </a:t>
            </a:r>
            <a:r>
              <a:rPr sz="2800" spc="-10" dirty="0">
                <a:latin typeface="Arial Regular"/>
                <a:cs typeface="Calibri"/>
              </a:rPr>
              <a:t>página</a:t>
            </a:r>
            <a:r>
              <a:rPr sz="2800" spc="120" dirty="0">
                <a:latin typeface="Arial Regular"/>
                <a:cs typeface="Calibri"/>
              </a:rPr>
              <a:t> </a:t>
            </a:r>
            <a:r>
              <a:rPr sz="2800" spc="5" dirty="0">
                <a:latin typeface="Arial Regular"/>
                <a:cs typeface="Calibri"/>
              </a:rPr>
              <a:t>web,</a:t>
            </a:r>
            <a:r>
              <a:rPr sz="2800" spc="-40" dirty="0">
                <a:latin typeface="Arial Regular"/>
                <a:cs typeface="Calibri"/>
              </a:rPr>
              <a:t> </a:t>
            </a:r>
            <a:r>
              <a:rPr sz="2800" spc="15" dirty="0">
                <a:latin typeface="Arial Regular"/>
                <a:cs typeface="Calibri"/>
              </a:rPr>
              <a:t>que</a:t>
            </a:r>
            <a:r>
              <a:rPr sz="2800" spc="-30" dirty="0">
                <a:latin typeface="Arial Regular"/>
                <a:cs typeface="Calibri"/>
              </a:rPr>
              <a:t> </a:t>
            </a:r>
            <a:r>
              <a:rPr sz="2800" dirty="0">
                <a:latin typeface="Arial Regular"/>
                <a:cs typeface="Calibri"/>
              </a:rPr>
              <a:t>incluye</a:t>
            </a:r>
            <a:r>
              <a:rPr sz="2800" spc="70" dirty="0">
                <a:latin typeface="Arial Regular"/>
                <a:cs typeface="Calibri"/>
              </a:rPr>
              <a:t> </a:t>
            </a:r>
            <a:r>
              <a:rPr sz="2800" spc="-25" dirty="0">
                <a:latin typeface="Arial Regular"/>
                <a:cs typeface="Calibri"/>
              </a:rPr>
              <a:t>la</a:t>
            </a:r>
            <a:r>
              <a:rPr sz="2800" spc="20" dirty="0">
                <a:latin typeface="Arial Regular"/>
                <a:cs typeface="Calibri"/>
              </a:rPr>
              <a:t> </a:t>
            </a:r>
            <a:r>
              <a:rPr sz="2800" spc="15" dirty="0">
                <a:latin typeface="Arial Regular"/>
                <a:cs typeface="Calibri"/>
              </a:rPr>
              <a:t>nueva</a:t>
            </a:r>
            <a:r>
              <a:rPr sz="2800" spc="-75" dirty="0">
                <a:latin typeface="Arial Regular"/>
                <a:cs typeface="Calibri"/>
              </a:rPr>
              <a:t> </a:t>
            </a:r>
            <a:r>
              <a:rPr sz="2800" spc="-5" dirty="0">
                <a:latin typeface="Arial Regular"/>
                <a:cs typeface="Calibri"/>
              </a:rPr>
              <a:t>definición </a:t>
            </a:r>
            <a:r>
              <a:rPr sz="2800" dirty="0">
                <a:latin typeface="Arial Regular"/>
                <a:cs typeface="Calibri"/>
              </a:rPr>
              <a:t> </a:t>
            </a:r>
            <a:r>
              <a:rPr sz="2800" spc="5" dirty="0">
                <a:latin typeface="Arial Regular"/>
                <a:cs typeface="Calibri"/>
              </a:rPr>
              <a:t>del</a:t>
            </a:r>
            <a:r>
              <a:rPr sz="2800" spc="20" dirty="0">
                <a:latin typeface="Arial Regular"/>
                <a:cs typeface="Calibri"/>
              </a:rPr>
              <a:t> </a:t>
            </a:r>
            <a:r>
              <a:rPr sz="2800" spc="-20" dirty="0">
                <a:latin typeface="Arial Regular"/>
                <a:cs typeface="Calibri"/>
              </a:rPr>
              <a:t>Reglamento</a:t>
            </a:r>
            <a:r>
              <a:rPr sz="2800" spc="85" dirty="0">
                <a:latin typeface="Arial Regular"/>
                <a:cs typeface="Calibri"/>
              </a:rPr>
              <a:t> </a:t>
            </a:r>
            <a:r>
              <a:rPr sz="2800" spc="5" dirty="0">
                <a:latin typeface="Arial Regular"/>
                <a:cs typeface="Calibri"/>
              </a:rPr>
              <a:t>del</a:t>
            </a:r>
            <a:r>
              <a:rPr sz="2800" spc="20" dirty="0">
                <a:latin typeface="Arial Regular"/>
                <a:cs typeface="Calibri"/>
              </a:rPr>
              <a:t> </a:t>
            </a:r>
            <a:r>
              <a:rPr sz="2800" spc="-15" dirty="0">
                <a:latin typeface="Arial Regular"/>
                <a:cs typeface="Calibri"/>
              </a:rPr>
              <a:t>DL</a:t>
            </a:r>
            <a:r>
              <a:rPr sz="2800" spc="90" dirty="0">
                <a:latin typeface="Arial Regular"/>
                <a:cs typeface="Calibri"/>
              </a:rPr>
              <a:t> </a:t>
            </a:r>
            <a:r>
              <a:rPr sz="2800" spc="-20" dirty="0">
                <a:latin typeface="Arial Regular"/>
                <a:cs typeface="Calibri"/>
              </a:rPr>
              <a:t>1362.</a:t>
            </a:r>
            <a:endParaRPr sz="2800" dirty="0">
              <a:latin typeface="Arial Regular"/>
              <a:cs typeface="Calibri"/>
            </a:endParaRPr>
          </a:p>
          <a:p>
            <a:pPr algn="just">
              <a:spcBef>
                <a:spcPts val="20"/>
              </a:spcBef>
            </a:pPr>
            <a:endParaRPr sz="4800" dirty="0">
              <a:latin typeface="Arial Regular"/>
              <a:cs typeface="Calibri"/>
            </a:endParaRPr>
          </a:p>
          <a:p>
            <a:pPr marL="372745"/>
            <a:r>
              <a:rPr sz="2800" b="1" spc="15" dirty="0">
                <a:latin typeface="Arial Regular"/>
                <a:cs typeface="Calibri"/>
              </a:rPr>
              <a:t>El </a:t>
            </a:r>
            <a:r>
              <a:rPr sz="2800" b="1" dirty="0">
                <a:latin typeface="Arial Regular"/>
                <a:cs typeface="Calibri"/>
              </a:rPr>
              <a:t>Modelo</a:t>
            </a:r>
            <a:r>
              <a:rPr sz="2800" b="1" spc="-15" dirty="0">
                <a:latin typeface="Arial Regular"/>
                <a:cs typeface="Calibri"/>
              </a:rPr>
              <a:t> </a:t>
            </a:r>
            <a:r>
              <a:rPr sz="2800" b="1" spc="-25" dirty="0">
                <a:latin typeface="Arial Regular"/>
                <a:cs typeface="Calibri"/>
              </a:rPr>
              <a:t>permitirá</a:t>
            </a:r>
            <a:r>
              <a:rPr sz="2800" b="1" spc="215" dirty="0">
                <a:latin typeface="Arial Regular"/>
                <a:cs typeface="Calibri"/>
              </a:rPr>
              <a:t> </a:t>
            </a:r>
            <a:r>
              <a:rPr sz="2800" b="1" spc="-25" dirty="0">
                <a:latin typeface="Arial Regular"/>
                <a:cs typeface="Calibri"/>
              </a:rPr>
              <a:t>la</a:t>
            </a:r>
            <a:r>
              <a:rPr sz="2800" b="1" spc="20" dirty="0">
                <a:latin typeface="Arial Regular"/>
                <a:cs typeface="Calibri"/>
              </a:rPr>
              <a:t> </a:t>
            </a:r>
            <a:r>
              <a:rPr sz="2800" b="1" spc="-20" dirty="0">
                <a:latin typeface="Arial Regular"/>
                <a:cs typeface="Calibri"/>
              </a:rPr>
              <a:t>estimación</a:t>
            </a:r>
            <a:r>
              <a:rPr sz="2800" b="1" spc="290" dirty="0">
                <a:latin typeface="Arial Regular"/>
                <a:cs typeface="Calibri"/>
              </a:rPr>
              <a:t> </a:t>
            </a:r>
            <a:r>
              <a:rPr sz="2800" b="1" spc="10" dirty="0">
                <a:latin typeface="Arial Regular"/>
                <a:cs typeface="Calibri"/>
              </a:rPr>
              <a:t>de:</a:t>
            </a:r>
            <a:endParaRPr sz="2800" b="1" dirty="0">
              <a:latin typeface="Arial Regular"/>
              <a:cs typeface="Calibri"/>
            </a:endParaRPr>
          </a:p>
          <a:p>
            <a:pPr marL="1172845" indent="-457834">
              <a:spcBef>
                <a:spcPts val="1440"/>
              </a:spcBef>
              <a:buFont typeface="Arial" panose="020B0604020202020204" pitchFamily="34" charset="0"/>
              <a:buChar char="•"/>
              <a:tabLst>
                <a:tab pos="1172845" algn="l"/>
                <a:tab pos="1173480" algn="l"/>
                <a:tab pos="1591310" algn="l"/>
              </a:tabLst>
            </a:pPr>
            <a:r>
              <a:rPr sz="2800" spc="15" dirty="0">
                <a:latin typeface="Arial Regular"/>
                <a:cs typeface="Calibri"/>
              </a:rPr>
              <a:t>El	</a:t>
            </a:r>
            <a:r>
              <a:rPr sz="2800" spc="-5" dirty="0" err="1">
                <a:latin typeface="Arial Regular"/>
                <a:cs typeface="Calibri"/>
              </a:rPr>
              <a:t>coeficiente</a:t>
            </a:r>
            <a:r>
              <a:rPr sz="2800" spc="-50" dirty="0">
                <a:latin typeface="Arial Regular"/>
                <a:cs typeface="Calibri"/>
              </a:rPr>
              <a:t> </a:t>
            </a:r>
            <a:r>
              <a:rPr sz="2800" spc="-15" dirty="0">
                <a:latin typeface="Arial Regular"/>
                <a:cs typeface="Calibri"/>
              </a:rPr>
              <a:t>Beta</a:t>
            </a:r>
            <a:r>
              <a:rPr lang="es-ES" sz="2800" spc="-15" dirty="0">
                <a:latin typeface="Arial Regular"/>
                <a:cs typeface="Calibri"/>
              </a:rPr>
              <a:t>.</a:t>
            </a:r>
            <a:endParaRPr sz="2800" dirty="0">
              <a:latin typeface="Arial Regular"/>
              <a:cs typeface="Calibri"/>
            </a:endParaRPr>
          </a:p>
          <a:p>
            <a:pPr marL="1147445" indent="-457834">
              <a:spcBef>
                <a:spcPts val="1440"/>
              </a:spcBef>
              <a:buFont typeface="Arial" panose="020B0604020202020204" pitchFamily="34" charset="0"/>
              <a:buChar char="•"/>
              <a:tabLst>
                <a:tab pos="1147445" algn="l"/>
                <a:tab pos="1148080" algn="l"/>
              </a:tabLst>
            </a:pPr>
            <a:r>
              <a:rPr sz="2800" spc="10" dirty="0">
                <a:latin typeface="Arial Regular"/>
                <a:cs typeface="Calibri"/>
              </a:rPr>
              <a:t>Los</a:t>
            </a:r>
            <a:r>
              <a:rPr sz="2800" spc="-45" dirty="0">
                <a:latin typeface="Arial Regular"/>
                <a:cs typeface="Calibri"/>
              </a:rPr>
              <a:t> </a:t>
            </a:r>
            <a:r>
              <a:rPr sz="2800" spc="-20" dirty="0">
                <a:latin typeface="Arial Regular"/>
                <a:cs typeface="Calibri"/>
              </a:rPr>
              <a:t>parámetros</a:t>
            </a:r>
            <a:r>
              <a:rPr sz="2800" spc="155" dirty="0">
                <a:latin typeface="Arial Regular"/>
                <a:cs typeface="Calibri"/>
              </a:rPr>
              <a:t> </a:t>
            </a:r>
            <a:r>
              <a:rPr sz="2800" spc="-30" dirty="0">
                <a:latin typeface="Arial Regular"/>
                <a:cs typeface="Calibri"/>
              </a:rPr>
              <a:t>Ke</a:t>
            </a:r>
            <a:r>
              <a:rPr sz="2800" spc="55" dirty="0">
                <a:latin typeface="Arial Regular"/>
                <a:cs typeface="Calibri"/>
              </a:rPr>
              <a:t> </a:t>
            </a:r>
            <a:r>
              <a:rPr sz="2800" dirty="0">
                <a:latin typeface="Arial Regular"/>
                <a:cs typeface="Calibri"/>
              </a:rPr>
              <a:t>y</a:t>
            </a:r>
            <a:r>
              <a:rPr sz="2800" spc="-5" dirty="0">
                <a:latin typeface="Arial Regular"/>
                <a:cs typeface="Calibri"/>
              </a:rPr>
              <a:t> </a:t>
            </a:r>
            <a:r>
              <a:rPr sz="2800" spc="45" dirty="0" err="1">
                <a:latin typeface="Arial Regular"/>
                <a:cs typeface="Calibri"/>
              </a:rPr>
              <a:t>Kd</a:t>
            </a:r>
            <a:r>
              <a:rPr lang="es-ES" sz="2800" spc="45" dirty="0">
                <a:latin typeface="Arial Regular"/>
                <a:cs typeface="Calibri"/>
              </a:rPr>
              <a:t>.</a:t>
            </a:r>
            <a:endParaRPr sz="2800" dirty="0">
              <a:latin typeface="Arial Regular"/>
              <a:cs typeface="Calibri"/>
            </a:endParaRPr>
          </a:p>
          <a:p>
            <a:pPr marL="1147445" indent="-457834">
              <a:spcBef>
                <a:spcPts val="1540"/>
              </a:spcBef>
              <a:buFont typeface="Arial" panose="020B0604020202020204" pitchFamily="34" charset="0"/>
              <a:buChar char="•"/>
              <a:tabLst>
                <a:tab pos="1147445" algn="l"/>
                <a:tab pos="1148080" algn="l"/>
              </a:tabLst>
            </a:pPr>
            <a:r>
              <a:rPr sz="2800" spc="15" dirty="0">
                <a:latin typeface="Arial Regular"/>
                <a:cs typeface="Calibri"/>
              </a:rPr>
              <a:t>El</a:t>
            </a:r>
            <a:r>
              <a:rPr sz="2800" spc="-20" dirty="0">
                <a:latin typeface="Arial Regular"/>
                <a:cs typeface="Calibri"/>
              </a:rPr>
              <a:t> </a:t>
            </a:r>
            <a:r>
              <a:rPr sz="2800" spc="-30" dirty="0">
                <a:latin typeface="Arial Regular"/>
                <a:cs typeface="Calibri"/>
              </a:rPr>
              <a:t>WACC</a:t>
            </a:r>
            <a:r>
              <a:rPr lang="es-ES" sz="2800" spc="-30" dirty="0">
                <a:latin typeface="Arial Regular"/>
                <a:cs typeface="Calibri"/>
              </a:rPr>
              <a:t>.</a:t>
            </a:r>
            <a:endParaRPr sz="2800" dirty="0">
              <a:latin typeface="Arial Regular"/>
              <a:cs typeface="Calibri"/>
            </a:endParaRPr>
          </a:p>
          <a:p>
            <a:pPr marL="1147445" marR="2019300" indent="-457200">
              <a:spcBef>
                <a:spcPts val="1450"/>
              </a:spcBef>
              <a:buFont typeface="Arial" panose="020B0604020202020204" pitchFamily="34" charset="0"/>
              <a:buChar char="•"/>
              <a:tabLst>
                <a:tab pos="1147445" algn="l"/>
                <a:tab pos="1148080" algn="l"/>
              </a:tabLst>
            </a:pPr>
            <a:r>
              <a:rPr lang="es-ES" sz="2800" spc="-20" dirty="0">
                <a:latin typeface="Arial Regular"/>
                <a:cs typeface="Calibri"/>
              </a:rPr>
              <a:t>La </a:t>
            </a:r>
            <a:r>
              <a:rPr sz="2800" spc="-20" dirty="0" err="1">
                <a:latin typeface="Arial Regular"/>
                <a:cs typeface="Calibri"/>
              </a:rPr>
              <a:t>estimación</a:t>
            </a:r>
            <a:r>
              <a:rPr sz="2800" spc="-15" dirty="0">
                <a:latin typeface="Arial Regular"/>
                <a:cs typeface="Calibri"/>
              </a:rPr>
              <a:t> </a:t>
            </a:r>
            <a:r>
              <a:rPr sz="2800" spc="10" dirty="0">
                <a:latin typeface="Arial Regular"/>
                <a:cs typeface="Calibri"/>
              </a:rPr>
              <a:t>del CTI </a:t>
            </a:r>
            <a:r>
              <a:rPr sz="2800" dirty="0">
                <a:latin typeface="Arial Regular"/>
                <a:cs typeface="Calibri"/>
              </a:rPr>
              <a:t>y su </a:t>
            </a:r>
            <a:r>
              <a:rPr sz="2800" spc="5" dirty="0">
                <a:latin typeface="Arial Regular"/>
                <a:cs typeface="Calibri"/>
              </a:rPr>
              <a:t> </a:t>
            </a:r>
            <a:r>
              <a:rPr sz="2800" spc="-10" dirty="0">
                <a:latin typeface="Arial Regular"/>
                <a:cs typeface="Calibri"/>
              </a:rPr>
              <a:t>evaluación</a:t>
            </a:r>
            <a:r>
              <a:rPr sz="2800" spc="85" dirty="0">
                <a:latin typeface="Arial Regular"/>
                <a:cs typeface="Calibri"/>
              </a:rPr>
              <a:t> </a:t>
            </a:r>
            <a:r>
              <a:rPr sz="2800" dirty="0">
                <a:latin typeface="Arial Regular"/>
                <a:cs typeface="Calibri"/>
              </a:rPr>
              <a:t>a</a:t>
            </a:r>
            <a:r>
              <a:rPr sz="2800" spc="15" dirty="0">
                <a:latin typeface="Arial Regular"/>
                <a:cs typeface="Calibri"/>
              </a:rPr>
              <a:t> </a:t>
            </a:r>
            <a:r>
              <a:rPr sz="2800" spc="-5" dirty="0">
                <a:latin typeface="Arial Regular"/>
                <a:cs typeface="Calibri"/>
              </a:rPr>
              <a:t>fin</a:t>
            </a:r>
            <a:r>
              <a:rPr sz="2800" spc="-15" dirty="0">
                <a:latin typeface="Arial Regular"/>
                <a:cs typeface="Calibri"/>
              </a:rPr>
              <a:t> </a:t>
            </a:r>
            <a:r>
              <a:rPr sz="2800" spc="10" dirty="0">
                <a:latin typeface="Arial Regular"/>
                <a:cs typeface="Calibri"/>
              </a:rPr>
              <a:t>de</a:t>
            </a:r>
            <a:r>
              <a:rPr sz="2800" spc="65" dirty="0">
                <a:latin typeface="Arial Regular"/>
                <a:cs typeface="Calibri"/>
              </a:rPr>
              <a:t> </a:t>
            </a:r>
            <a:r>
              <a:rPr sz="2800" spc="-5" dirty="0">
                <a:latin typeface="Arial Regular"/>
                <a:cs typeface="Calibri"/>
              </a:rPr>
              <a:t>verificar</a:t>
            </a:r>
            <a:r>
              <a:rPr sz="2800" spc="-20" dirty="0">
                <a:latin typeface="Arial Regular"/>
                <a:cs typeface="Calibri"/>
              </a:rPr>
              <a:t> </a:t>
            </a:r>
            <a:r>
              <a:rPr sz="2800" spc="15" dirty="0">
                <a:latin typeface="Arial Regular"/>
                <a:cs typeface="Calibri"/>
              </a:rPr>
              <a:t>que </a:t>
            </a:r>
            <a:r>
              <a:rPr sz="2800" spc="-620" dirty="0">
                <a:latin typeface="Arial Regular"/>
                <a:cs typeface="Calibri"/>
              </a:rPr>
              <a:t> </a:t>
            </a:r>
            <a:r>
              <a:rPr sz="2800" spc="-5" dirty="0">
                <a:latin typeface="Arial Regular"/>
                <a:cs typeface="Calibri"/>
              </a:rPr>
              <a:t>super</a:t>
            </a:r>
            <a:r>
              <a:rPr lang="es-ES" sz="2800" spc="-5" dirty="0">
                <a:latin typeface="Arial Regular"/>
                <a:cs typeface="Calibri"/>
              </a:rPr>
              <a:t>e</a:t>
            </a:r>
            <a:r>
              <a:rPr sz="2800" spc="20" dirty="0">
                <a:latin typeface="Arial Regular"/>
                <a:cs typeface="Calibri"/>
              </a:rPr>
              <a:t> </a:t>
            </a:r>
            <a:r>
              <a:rPr sz="2800" spc="-10" dirty="0">
                <a:latin typeface="Arial Regular"/>
                <a:cs typeface="Calibri"/>
              </a:rPr>
              <a:t>l</a:t>
            </a:r>
            <a:r>
              <a:rPr lang="es-ES" sz="2800" spc="-10" dirty="0">
                <a:latin typeface="Arial Regular"/>
                <a:cs typeface="Calibri"/>
              </a:rPr>
              <a:t>a</a:t>
            </a:r>
            <a:r>
              <a:rPr sz="2800" spc="-10" dirty="0">
                <a:latin typeface="Arial Regular"/>
                <a:cs typeface="Calibri"/>
              </a:rPr>
              <a:t>s</a:t>
            </a:r>
            <a:r>
              <a:rPr sz="2800" spc="65" dirty="0">
                <a:latin typeface="Arial Regular"/>
                <a:cs typeface="Calibri"/>
              </a:rPr>
              <a:t> </a:t>
            </a:r>
            <a:r>
              <a:rPr sz="2800" spc="-15" dirty="0">
                <a:latin typeface="Arial Regular"/>
                <a:cs typeface="Calibri"/>
              </a:rPr>
              <a:t>15,000</a:t>
            </a:r>
            <a:r>
              <a:rPr sz="2800" spc="140" dirty="0">
                <a:latin typeface="Arial Regular"/>
                <a:cs typeface="Calibri"/>
              </a:rPr>
              <a:t> </a:t>
            </a:r>
            <a:r>
              <a:rPr sz="2800" spc="-5" dirty="0">
                <a:latin typeface="Arial Regular"/>
                <a:cs typeface="Calibri"/>
              </a:rPr>
              <a:t>UIT</a:t>
            </a:r>
            <a:r>
              <a:rPr lang="es-ES" sz="2800" spc="-5" dirty="0">
                <a:latin typeface="Arial Regular"/>
                <a:cs typeface="Calibri"/>
              </a:rPr>
              <a:t>.</a:t>
            </a:r>
            <a:endParaRPr sz="2800" dirty="0">
              <a:latin typeface="Arial Regular"/>
              <a:cs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0278A8-69C1-A540-845E-A86F9FC7F0F5}"/>
              </a:ext>
            </a:extLst>
          </p:cNvPr>
          <p:cNvSpPr/>
          <p:nvPr/>
        </p:nvSpPr>
        <p:spPr>
          <a:xfrm>
            <a:off x="9131299" y="2686050"/>
            <a:ext cx="7016751" cy="4343956"/>
          </a:xfrm>
          <a:prstGeom prst="rect">
            <a:avLst/>
          </a:prstGeom>
          <a:noFill/>
          <a:ln>
            <a:solidFill>
              <a:srgbClr val="008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highlight>
                <a:srgbClr val="0080C2"/>
              </a:highlight>
              <a:latin typeface="Arial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BEFB6D4-2514-5A41-B16A-DC06A9235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04" r="27199" b="14433"/>
          <a:stretch/>
        </p:blipFill>
        <p:spPr>
          <a:xfrm>
            <a:off x="10174424" y="6115050"/>
            <a:ext cx="9204052" cy="434395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D824799-E0EC-4E45-A534-41E26094FBBD}"/>
              </a:ext>
            </a:extLst>
          </p:cNvPr>
          <p:cNvSpPr/>
          <p:nvPr/>
        </p:nvSpPr>
        <p:spPr>
          <a:xfrm>
            <a:off x="10204253" y="6096090"/>
            <a:ext cx="9174223" cy="4514759"/>
          </a:xfrm>
          <a:prstGeom prst="rect">
            <a:avLst/>
          </a:prstGeom>
          <a:noFill/>
          <a:ln>
            <a:solidFill>
              <a:srgbClr val="008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highlight>
                <a:srgbClr val="0080C2"/>
              </a:highlight>
              <a:latin typeface="Arial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 txBox="1">
            <a:spLocks noGrp="1"/>
          </p:cNvSpPr>
          <p:nvPr>
            <p:ph type="title"/>
          </p:nvPr>
        </p:nvSpPr>
        <p:spPr>
          <a:xfrm>
            <a:off x="908050" y="910071"/>
            <a:ext cx="12497491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4100" b="1" spc="85" dirty="0">
                <a:solidFill>
                  <a:srgbClr val="0080C2"/>
                </a:solidFill>
              </a:rPr>
              <a:t>CONTACTOS PROINVERSIÓN</a:t>
            </a:r>
            <a:endParaRPr sz="4100" b="1" spc="20" dirty="0">
              <a:solidFill>
                <a:srgbClr val="0080C2"/>
              </a:solidFill>
            </a:endParaRPr>
          </a:p>
        </p:txBody>
      </p:sp>
      <p:sp>
        <p:nvSpPr>
          <p:cNvPr id="90" name="object 17"/>
          <p:cNvSpPr txBox="1"/>
          <p:nvPr/>
        </p:nvSpPr>
        <p:spPr>
          <a:xfrm>
            <a:off x="5604361" y="3548777"/>
            <a:ext cx="88953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2800" b="1" spc="-25" dirty="0">
                <a:solidFill>
                  <a:srgbClr val="FFFFFF"/>
                </a:solidFill>
                <a:latin typeface="SenticoSansDT"/>
                <a:cs typeface="SenticoSansDT"/>
              </a:rPr>
              <a:t>Capacida</a:t>
            </a:r>
            <a:r>
              <a:rPr sz="2800" b="1" dirty="0">
                <a:solidFill>
                  <a:srgbClr val="FFFFFF"/>
                </a:solidFill>
                <a:latin typeface="SenticoSansDT"/>
                <a:cs typeface="SenticoSansDT"/>
              </a:rPr>
              <a:t>d</a:t>
            </a:r>
            <a:r>
              <a:rPr sz="2800" b="1" spc="-45" dirty="0">
                <a:solidFill>
                  <a:srgbClr val="FFFFFF"/>
                </a:solidFill>
                <a:latin typeface="SenticoSansDT"/>
                <a:cs typeface="SenticoSansDT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SenticoSansDT"/>
                <a:cs typeface="SenticoSansDT"/>
              </a:rPr>
              <a:t>Máxim</a:t>
            </a:r>
            <a:r>
              <a:rPr sz="2800" b="1" dirty="0">
                <a:solidFill>
                  <a:srgbClr val="FFFFFF"/>
                </a:solidFill>
                <a:latin typeface="SenticoSansDT"/>
                <a:cs typeface="SenticoSansDT"/>
              </a:rPr>
              <a:t>a</a:t>
            </a:r>
            <a:r>
              <a:rPr sz="2800" b="1" spc="-45" dirty="0">
                <a:solidFill>
                  <a:srgbClr val="FFFFFF"/>
                </a:solidFill>
                <a:latin typeface="SenticoSansDT"/>
                <a:cs typeface="SenticoSansDT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SenticoSansDT"/>
                <a:cs typeface="SenticoSansDT"/>
              </a:rPr>
              <a:t>Presupuest</a:t>
            </a:r>
            <a:r>
              <a:rPr sz="2800" b="1" dirty="0">
                <a:solidFill>
                  <a:srgbClr val="FFFFFF"/>
                </a:solidFill>
                <a:latin typeface="SenticoSansDT"/>
                <a:cs typeface="SenticoSansDT"/>
              </a:rPr>
              <a:t>a</a:t>
            </a:r>
            <a:r>
              <a:rPr sz="2800" b="1" spc="-45" dirty="0">
                <a:solidFill>
                  <a:srgbClr val="FFFFFF"/>
                </a:solidFill>
                <a:latin typeface="SenticoSansDT"/>
                <a:cs typeface="SenticoSansDT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SenticoSansDT"/>
                <a:cs typeface="SenticoSansDT"/>
              </a:rPr>
              <a:t>Anual</a:t>
            </a:r>
            <a:r>
              <a:rPr sz="2400" b="1" spc="-7" baseline="32407" dirty="0">
                <a:solidFill>
                  <a:srgbClr val="FFFFFF"/>
                </a:solidFill>
                <a:latin typeface="SenticoSansDT"/>
                <a:cs typeface="SenticoSansDT"/>
              </a:rPr>
              <a:t>1</a:t>
            </a:r>
            <a:r>
              <a:rPr sz="2400" b="1" baseline="32407" dirty="0">
                <a:solidFill>
                  <a:srgbClr val="FFFFFF"/>
                </a:solidFill>
                <a:latin typeface="SenticoSansDT"/>
                <a:cs typeface="SenticoSansDT"/>
              </a:rPr>
              <a:t> </a:t>
            </a:r>
            <a:r>
              <a:rPr sz="2400" b="1" spc="-179" baseline="32407" dirty="0">
                <a:solidFill>
                  <a:srgbClr val="FFFFFF"/>
                </a:solidFill>
                <a:latin typeface="SenticoSansDT"/>
                <a:cs typeface="SenticoSansDT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SenticoSansDT"/>
                <a:cs typeface="SenticoSansDT"/>
              </a:rPr>
              <a:t>(S/)</a:t>
            </a:r>
            <a:r>
              <a:rPr sz="2400" b="1" spc="-7" baseline="32407" dirty="0">
                <a:solidFill>
                  <a:srgbClr val="FFFFFF"/>
                </a:solidFill>
                <a:latin typeface="SenticoSansDT"/>
                <a:cs typeface="SenticoSansDT"/>
              </a:rPr>
              <a:t>2</a:t>
            </a:r>
            <a:endParaRPr sz="2400" baseline="32407" dirty="0">
              <a:latin typeface="SenticoSansDT"/>
              <a:cs typeface="SenticoSansD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C722B8-C6DA-7446-B728-B57067CA07DB}"/>
              </a:ext>
            </a:extLst>
          </p:cNvPr>
          <p:cNvSpPr/>
          <p:nvPr/>
        </p:nvSpPr>
        <p:spPr>
          <a:xfrm>
            <a:off x="1674586" y="3559705"/>
            <a:ext cx="46669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ESPECIAL</a:t>
            </a:r>
          </a:p>
          <a:p>
            <a:pPr>
              <a:lnSpc>
                <a:spcPct val="100000"/>
              </a:lnSpc>
            </a:pPr>
            <a:r>
              <a:rPr lang="es-ES" sz="32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PROYECTOS</a:t>
            </a:r>
            <a:endParaRPr lang="es-ES" sz="3200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91F77D9-B596-4848-9B94-113EB221EBC5}"/>
              </a:ext>
            </a:extLst>
          </p:cNvPr>
          <p:cNvSpPr/>
          <p:nvPr/>
        </p:nvSpPr>
        <p:spPr>
          <a:xfrm>
            <a:off x="7520504" y="3578832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>
              <a:lnSpc>
                <a:spcPct val="100000"/>
              </a:lnSpc>
              <a:spcBef>
                <a:spcPts val="0"/>
              </a:spcBef>
            </a:pPr>
            <a:r>
              <a:rPr lang="es-ES" sz="3200" b="1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KARIN GRANDA SÁNCHEZ</a:t>
            </a:r>
            <a:endParaRPr lang="es-ES" sz="2000" b="1" spc="15" dirty="0">
              <a:latin typeface="Arial Regular"/>
              <a:cs typeface="Calibri"/>
            </a:endParaRPr>
          </a:p>
          <a:p>
            <a:pPr marL="8890">
              <a:lnSpc>
                <a:spcPct val="100000"/>
              </a:lnSpc>
              <a:spcBef>
                <a:spcPts val="0"/>
              </a:spcBef>
            </a:pPr>
            <a:r>
              <a:rPr lang="es-ES" sz="2800" b="1" spc="15" dirty="0">
                <a:solidFill>
                  <a:srgbClr val="0080C2"/>
                </a:solidFill>
                <a:latin typeface="Arial Regular"/>
                <a:cs typeface="Calibri"/>
              </a:rPr>
              <a:t>DIRECTORA</a:t>
            </a:r>
            <a:endParaRPr lang="es-ES" sz="3200" b="1" spc="15" dirty="0">
              <a:solidFill>
                <a:schemeClr val="tx1">
                  <a:lumMod val="75000"/>
                  <a:lumOff val="25000"/>
                </a:schemeClr>
              </a:solidFill>
              <a:latin typeface="Arial Regular"/>
              <a:cs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4537636-4D63-1A45-97A9-65069B13A829}"/>
              </a:ext>
            </a:extLst>
          </p:cNvPr>
          <p:cNvSpPr/>
          <p:nvPr/>
        </p:nvSpPr>
        <p:spPr>
          <a:xfrm>
            <a:off x="1674586" y="5364641"/>
            <a:ext cx="5990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DIRECCIÓN DE SERVICIOS</a:t>
            </a:r>
          </a:p>
          <a:p>
            <a:r>
              <a:rPr lang="es-ES" sz="32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PROYECTOS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2394682-54FD-9140-8BDD-B565C7D6AEE8}"/>
              </a:ext>
            </a:extLst>
          </p:cNvPr>
          <p:cNvSpPr/>
          <p:nvPr/>
        </p:nvSpPr>
        <p:spPr>
          <a:xfrm>
            <a:off x="7520504" y="5435903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>
              <a:lnSpc>
                <a:spcPct val="100000"/>
              </a:lnSpc>
              <a:spcBef>
                <a:spcPts val="0"/>
              </a:spcBef>
            </a:pPr>
            <a:r>
              <a:rPr lang="es-ES" sz="3200" b="1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CARLA SÁNCHEZ TABRA</a:t>
            </a:r>
          </a:p>
          <a:p>
            <a:pPr marL="8890">
              <a:lnSpc>
                <a:spcPct val="100000"/>
              </a:lnSpc>
              <a:spcBef>
                <a:spcPts val="0"/>
              </a:spcBef>
            </a:pPr>
            <a:r>
              <a:rPr lang="es-ES" sz="2800" b="1" spc="15" dirty="0">
                <a:solidFill>
                  <a:srgbClr val="0080C2"/>
                </a:solidFill>
                <a:latin typeface="Arial Regular"/>
                <a:cs typeface="Calibri"/>
              </a:rPr>
              <a:t>SUB DIRECTORA</a:t>
            </a:r>
            <a:endParaRPr lang="es-ES" sz="2400" dirty="0">
              <a:latin typeface="Arial Regular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3F3862-B2B7-1B41-BBAD-E3A80429C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747" y="4076340"/>
            <a:ext cx="390812" cy="3163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24E8C7-16BC-2A46-9B70-67777D5C9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1765" y="3619140"/>
            <a:ext cx="391794" cy="2886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5919F77-61F0-C345-9CEC-F355A1678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57" y="13560780"/>
            <a:ext cx="390812" cy="31637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2B4573C-DB1A-0F40-AD9A-C1ACF96D8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475" y="13103580"/>
            <a:ext cx="391794" cy="28869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988BF4-EB3A-473F-92A6-C32B13D8CBAF}"/>
              </a:ext>
            </a:extLst>
          </p:cNvPr>
          <p:cNvGrpSpPr/>
          <p:nvPr/>
        </p:nvGrpSpPr>
        <p:grpSpPr>
          <a:xfrm>
            <a:off x="912586" y="3608468"/>
            <a:ext cx="762000" cy="838200"/>
            <a:chOff x="8475992" y="4803012"/>
            <a:chExt cx="1722802" cy="1785876"/>
          </a:xfrm>
        </p:grpSpPr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8DC2A87B-F066-454D-BF5B-3CF769361AB6}"/>
                </a:ext>
              </a:extLst>
            </p:cNvPr>
            <p:cNvSpPr/>
            <p:nvPr/>
          </p:nvSpPr>
          <p:spPr>
            <a:xfrm rot="5400000">
              <a:off x="8868122" y="5224940"/>
              <a:ext cx="1752600" cy="908744"/>
            </a:xfrm>
            <a:prstGeom prst="triangle">
              <a:avLst/>
            </a:prstGeom>
            <a:solidFill>
              <a:srgbClr val="008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51A52413-D76A-4625-B367-22B6FA636BCE}"/>
                </a:ext>
              </a:extLst>
            </p:cNvPr>
            <p:cNvSpPr/>
            <p:nvPr/>
          </p:nvSpPr>
          <p:spPr>
            <a:xfrm rot="5400000">
              <a:off x="8543842" y="5241578"/>
              <a:ext cx="1752600" cy="9087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Triángulo isósceles 21">
              <a:extLst>
                <a:ext uri="{FF2B5EF4-FFF2-40B4-BE49-F238E27FC236}">
                  <a16:creationId xmlns:a16="http://schemas.microsoft.com/office/drawing/2014/main" id="{B6AC264E-2C91-4F87-B4FF-55AE15BA6188}"/>
                </a:ext>
              </a:extLst>
            </p:cNvPr>
            <p:cNvSpPr/>
            <p:nvPr/>
          </p:nvSpPr>
          <p:spPr>
            <a:xfrm rot="5400000">
              <a:off x="8378344" y="5241578"/>
              <a:ext cx="1752600" cy="908744"/>
            </a:xfrm>
            <a:prstGeom prst="triangle">
              <a:avLst/>
            </a:prstGeom>
            <a:solidFill>
              <a:srgbClr val="008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id="{B992834A-1190-4413-A735-F1C66AD4FA85}"/>
                </a:ext>
              </a:extLst>
            </p:cNvPr>
            <p:cNvSpPr/>
            <p:nvPr/>
          </p:nvSpPr>
          <p:spPr>
            <a:xfrm rot="5400000">
              <a:off x="8054064" y="5258216"/>
              <a:ext cx="1752600" cy="9087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22963DF-2D6E-4897-872C-6E41F43AA8A6}"/>
              </a:ext>
            </a:extLst>
          </p:cNvPr>
          <p:cNvSpPr/>
          <p:nvPr/>
        </p:nvSpPr>
        <p:spPr>
          <a:xfrm>
            <a:off x="13765415" y="3546098"/>
            <a:ext cx="6324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>
              <a:lnSpc>
                <a:spcPct val="100000"/>
              </a:lnSpc>
              <a:spcBef>
                <a:spcPts val="0"/>
              </a:spcBef>
            </a:pPr>
            <a:r>
              <a:rPr lang="es-ES" sz="24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kgranda@proinversion.gob.pe</a:t>
            </a:r>
            <a:br>
              <a:rPr lang="es-ES" sz="24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</a:br>
            <a:r>
              <a:rPr lang="es-ES" sz="2800" b="1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939 235 506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FAB4895-49F8-4586-B5B7-E3AF8C9C40E5}"/>
              </a:ext>
            </a:extLst>
          </p:cNvPr>
          <p:cNvCxnSpPr>
            <a:cxnSpLocks/>
          </p:cNvCxnSpPr>
          <p:nvPr/>
        </p:nvCxnSpPr>
        <p:spPr>
          <a:xfrm>
            <a:off x="7597276" y="4895850"/>
            <a:ext cx="11751174" cy="0"/>
          </a:xfrm>
          <a:prstGeom prst="line">
            <a:avLst/>
          </a:prstGeom>
          <a:ln w="12700">
            <a:solidFill>
              <a:srgbClr val="008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2404985-B85D-4376-97F4-DC49BD2AE36B}"/>
              </a:ext>
            </a:extLst>
          </p:cNvPr>
          <p:cNvGrpSpPr/>
          <p:nvPr/>
        </p:nvGrpSpPr>
        <p:grpSpPr>
          <a:xfrm>
            <a:off x="912586" y="5465410"/>
            <a:ext cx="762000" cy="838200"/>
            <a:chOff x="8475992" y="4803012"/>
            <a:chExt cx="1722802" cy="1785876"/>
          </a:xfrm>
        </p:grpSpPr>
        <p:sp>
          <p:nvSpPr>
            <p:cNvPr id="32" name="Triángulo isósceles 31">
              <a:extLst>
                <a:ext uri="{FF2B5EF4-FFF2-40B4-BE49-F238E27FC236}">
                  <a16:creationId xmlns:a16="http://schemas.microsoft.com/office/drawing/2014/main" id="{C5FB25D5-486A-4E6C-B13C-8A18D7FF7559}"/>
                </a:ext>
              </a:extLst>
            </p:cNvPr>
            <p:cNvSpPr/>
            <p:nvPr/>
          </p:nvSpPr>
          <p:spPr>
            <a:xfrm rot="5400000">
              <a:off x="8868122" y="5224940"/>
              <a:ext cx="1752600" cy="908744"/>
            </a:xfrm>
            <a:prstGeom prst="triangle">
              <a:avLst/>
            </a:prstGeom>
            <a:solidFill>
              <a:srgbClr val="008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Triángulo isósceles 32">
              <a:extLst>
                <a:ext uri="{FF2B5EF4-FFF2-40B4-BE49-F238E27FC236}">
                  <a16:creationId xmlns:a16="http://schemas.microsoft.com/office/drawing/2014/main" id="{A721B2E8-9A4D-47EB-AC32-4E4E65C1EC02}"/>
                </a:ext>
              </a:extLst>
            </p:cNvPr>
            <p:cNvSpPr/>
            <p:nvPr/>
          </p:nvSpPr>
          <p:spPr>
            <a:xfrm rot="5400000">
              <a:off x="8543842" y="5241578"/>
              <a:ext cx="1752600" cy="9087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Triángulo isósceles 33">
              <a:extLst>
                <a:ext uri="{FF2B5EF4-FFF2-40B4-BE49-F238E27FC236}">
                  <a16:creationId xmlns:a16="http://schemas.microsoft.com/office/drawing/2014/main" id="{06AFF2A2-DE17-4374-A98D-F49976AE9DF7}"/>
                </a:ext>
              </a:extLst>
            </p:cNvPr>
            <p:cNvSpPr/>
            <p:nvPr/>
          </p:nvSpPr>
          <p:spPr>
            <a:xfrm rot="5400000">
              <a:off x="8378344" y="5241578"/>
              <a:ext cx="1752600" cy="908744"/>
            </a:xfrm>
            <a:prstGeom prst="triangle">
              <a:avLst/>
            </a:prstGeom>
            <a:solidFill>
              <a:srgbClr val="008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Triángulo isósceles 34">
              <a:extLst>
                <a:ext uri="{FF2B5EF4-FFF2-40B4-BE49-F238E27FC236}">
                  <a16:creationId xmlns:a16="http://schemas.microsoft.com/office/drawing/2014/main" id="{0D279A68-EC42-4F53-9B8B-8A8043668C6A}"/>
                </a:ext>
              </a:extLst>
            </p:cNvPr>
            <p:cNvSpPr/>
            <p:nvPr/>
          </p:nvSpPr>
          <p:spPr>
            <a:xfrm rot="5400000">
              <a:off x="8054064" y="5258216"/>
              <a:ext cx="1752600" cy="9087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A3E60D8-0287-4697-AD4C-01BE5FCBB257}"/>
              </a:ext>
            </a:extLst>
          </p:cNvPr>
          <p:cNvCxnSpPr>
            <a:cxnSpLocks/>
          </p:cNvCxnSpPr>
          <p:nvPr/>
        </p:nvCxnSpPr>
        <p:spPr>
          <a:xfrm>
            <a:off x="7520504" y="6934301"/>
            <a:ext cx="11751174" cy="0"/>
          </a:xfrm>
          <a:prstGeom prst="line">
            <a:avLst/>
          </a:prstGeom>
          <a:ln w="12700">
            <a:solidFill>
              <a:srgbClr val="008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636946B3-971B-4CB1-B9C7-919F2D2F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929" y="5987343"/>
            <a:ext cx="390812" cy="31637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5387E54-8A4B-4E9F-9D70-115418336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6947" y="5530143"/>
            <a:ext cx="391794" cy="288691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590B8D9F-CCE1-4506-8EE9-6890A4C4AD10}"/>
              </a:ext>
            </a:extLst>
          </p:cNvPr>
          <p:cNvSpPr/>
          <p:nvPr/>
        </p:nvSpPr>
        <p:spPr>
          <a:xfrm>
            <a:off x="13779500" y="5459979"/>
            <a:ext cx="6324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>
              <a:lnSpc>
                <a:spcPct val="100000"/>
              </a:lnSpc>
              <a:spcBef>
                <a:spcPts val="0"/>
              </a:spcBef>
            </a:pPr>
            <a:r>
              <a:rPr lang="es-ES" sz="24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ssp@proinversion.gob.pe</a:t>
            </a:r>
            <a:br>
              <a:rPr lang="es-ES" sz="28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</a:br>
            <a:r>
              <a:rPr lang="es-ES" sz="2800" b="1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923 433 619</a:t>
            </a:r>
            <a:endParaRPr lang="es-ES" sz="2000" dirty="0">
              <a:latin typeface="Arial Regular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3898301-9B37-4D6B-B606-417CC5BDE7C4}"/>
              </a:ext>
            </a:extLst>
          </p:cNvPr>
          <p:cNvSpPr/>
          <p:nvPr/>
        </p:nvSpPr>
        <p:spPr>
          <a:xfrm>
            <a:off x="1648708" y="7517190"/>
            <a:ext cx="5990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SERVICIOS</a:t>
            </a:r>
          </a:p>
          <a:p>
            <a:r>
              <a:rPr lang="es-ES" sz="32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INVERSIONISTA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B6CEB8B-BE90-4156-A771-FE0F168D5CA6}"/>
              </a:ext>
            </a:extLst>
          </p:cNvPr>
          <p:cNvSpPr/>
          <p:nvPr/>
        </p:nvSpPr>
        <p:spPr>
          <a:xfrm>
            <a:off x="7494626" y="7588452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>
              <a:lnSpc>
                <a:spcPct val="100000"/>
              </a:lnSpc>
              <a:spcBef>
                <a:spcPts val="0"/>
              </a:spcBef>
            </a:pPr>
            <a:r>
              <a:rPr lang="es-ES" sz="3200" b="1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ALEJANDRO PRIETO</a:t>
            </a:r>
          </a:p>
          <a:p>
            <a:pPr marL="8890">
              <a:lnSpc>
                <a:spcPct val="100000"/>
              </a:lnSpc>
              <a:spcBef>
                <a:spcPts val="0"/>
              </a:spcBef>
            </a:pPr>
            <a:r>
              <a:rPr lang="es-ES" sz="2800" b="1" spc="15" dirty="0">
                <a:solidFill>
                  <a:srgbClr val="0080C2"/>
                </a:solidFill>
                <a:latin typeface="Arial Regular"/>
                <a:cs typeface="Calibri"/>
              </a:rPr>
              <a:t>DIRECTOR</a:t>
            </a:r>
            <a:endParaRPr lang="es-ES" sz="2400" dirty="0">
              <a:latin typeface="Arial Regular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0D4BE622-8924-4120-B777-021361A4011C}"/>
              </a:ext>
            </a:extLst>
          </p:cNvPr>
          <p:cNvGrpSpPr/>
          <p:nvPr/>
        </p:nvGrpSpPr>
        <p:grpSpPr>
          <a:xfrm>
            <a:off x="886708" y="7617959"/>
            <a:ext cx="762000" cy="838200"/>
            <a:chOff x="8475992" y="4803012"/>
            <a:chExt cx="1722802" cy="1785876"/>
          </a:xfrm>
        </p:grpSpPr>
        <p:sp>
          <p:nvSpPr>
            <p:cNvPr id="43" name="Triángulo isósceles 42">
              <a:extLst>
                <a:ext uri="{FF2B5EF4-FFF2-40B4-BE49-F238E27FC236}">
                  <a16:creationId xmlns:a16="http://schemas.microsoft.com/office/drawing/2014/main" id="{94415459-12E1-41AB-AE3B-76A0B38BE11D}"/>
                </a:ext>
              </a:extLst>
            </p:cNvPr>
            <p:cNvSpPr/>
            <p:nvPr/>
          </p:nvSpPr>
          <p:spPr>
            <a:xfrm rot="5400000">
              <a:off x="8868122" y="5224940"/>
              <a:ext cx="1752600" cy="908744"/>
            </a:xfrm>
            <a:prstGeom prst="triangle">
              <a:avLst/>
            </a:prstGeom>
            <a:solidFill>
              <a:srgbClr val="008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" name="Triángulo isósceles 43">
              <a:extLst>
                <a:ext uri="{FF2B5EF4-FFF2-40B4-BE49-F238E27FC236}">
                  <a16:creationId xmlns:a16="http://schemas.microsoft.com/office/drawing/2014/main" id="{A9534ABF-C20C-44D9-A758-A14940185A61}"/>
                </a:ext>
              </a:extLst>
            </p:cNvPr>
            <p:cNvSpPr/>
            <p:nvPr/>
          </p:nvSpPr>
          <p:spPr>
            <a:xfrm rot="5400000">
              <a:off x="8543842" y="5241578"/>
              <a:ext cx="1752600" cy="9087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" name="Triángulo isósceles 44">
              <a:extLst>
                <a:ext uri="{FF2B5EF4-FFF2-40B4-BE49-F238E27FC236}">
                  <a16:creationId xmlns:a16="http://schemas.microsoft.com/office/drawing/2014/main" id="{81618CF0-8701-4CA3-8942-709313D87D54}"/>
                </a:ext>
              </a:extLst>
            </p:cNvPr>
            <p:cNvSpPr/>
            <p:nvPr/>
          </p:nvSpPr>
          <p:spPr>
            <a:xfrm rot="5400000">
              <a:off x="8378344" y="5241578"/>
              <a:ext cx="1752600" cy="908744"/>
            </a:xfrm>
            <a:prstGeom prst="triangle">
              <a:avLst/>
            </a:prstGeom>
            <a:solidFill>
              <a:srgbClr val="008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189193C8-A6AE-45AE-8FF4-BC2A21EFEC84}"/>
                </a:ext>
              </a:extLst>
            </p:cNvPr>
            <p:cNvSpPr/>
            <p:nvPr/>
          </p:nvSpPr>
          <p:spPr>
            <a:xfrm rot="5400000">
              <a:off x="8054064" y="5258216"/>
              <a:ext cx="1752600" cy="9087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6F9E450-71EC-4959-AF02-9A280FE2305C}"/>
              </a:ext>
            </a:extLst>
          </p:cNvPr>
          <p:cNvCxnSpPr>
            <a:cxnSpLocks/>
          </p:cNvCxnSpPr>
          <p:nvPr/>
        </p:nvCxnSpPr>
        <p:spPr>
          <a:xfrm>
            <a:off x="7494626" y="9086850"/>
            <a:ext cx="11751174" cy="0"/>
          </a:xfrm>
          <a:prstGeom prst="line">
            <a:avLst/>
          </a:prstGeom>
          <a:ln w="12700">
            <a:solidFill>
              <a:srgbClr val="008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38A68ACE-D6DE-44E1-A1CC-8F151681C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2051" y="8139892"/>
            <a:ext cx="390812" cy="316372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CF8AD1DF-7A33-4D22-B2EB-4D3217AD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1069" y="7682692"/>
            <a:ext cx="391794" cy="288691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A3389769-4C70-421C-8059-915B782C29E9}"/>
              </a:ext>
            </a:extLst>
          </p:cNvPr>
          <p:cNvSpPr/>
          <p:nvPr/>
        </p:nvSpPr>
        <p:spPr>
          <a:xfrm>
            <a:off x="13753622" y="7612528"/>
            <a:ext cx="6324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>
              <a:lnSpc>
                <a:spcPct val="100000"/>
              </a:lnSpc>
              <a:spcBef>
                <a:spcPts val="0"/>
              </a:spcBef>
            </a:pPr>
            <a:r>
              <a:rPr lang="es-ES" sz="24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aprieto@proinversion.gob.pe</a:t>
            </a:r>
            <a:br>
              <a:rPr lang="es-ES" sz="28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</a:br>
            <a:r>
              <a:rPr lang="es-ES" sz="2800" b="1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Calibri"/>
              </a:rPr>
              <a:t>999 606 714</a:t>
            </a:r>
            <a:endParaRPr lang="es-ES" sz="200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3528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C6C341D6-D4D9-4115-B8DF-90C6576818A3}"/>
              </a:ext>
            </a:extLst>
          </p:cNvPr>
          <p:cNvSpPr/>
          <p:nvPr/>
        </p:nvSpPr>
        <p:spPr>
          <a:xfrm>
            <a:off x="1974850" y="4667250"/>
            <a:ext cx="6248400" cy="1905000"/>
          </a:xfrm>
          <a:prstGeom prst="rect">
            <a:avLst/>
          </a:prstGeom>
          <a:solidFill>
            <a:srgbClr val="0080C1"/>
          </a:solidFill>
          <a:ln>
            <a:solidFill>
              <a:srgbClr val="008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2C7A2106-8A68-4510-AA19-13F4AF828D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850" y="1695450"/>
            <a:ext cx="13944600" cy="177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8525" indent="-898525">
              <a:lnSpc>
                <a:spcPct val="150000"/>
              </a:lnSpc>
            </a:pPr>
            <a:r>
              <a:rPr lang="es-ES" sz="4100" b="1" spc="85" dirty="0">
                <a:solidFill>
                  <a:schemeClr val="bg1"/>
                </a:solidFill>
              </a:rPr>
              <a:t>ENCUENTRA TODA LA INFORMACIÓN EN:</a:t>
            </a:r>
            <a:br>
              <a:rPr lang="es-ES" sz="4100" b="1" spc="85" dirty="0">
                <a:solidFill>
                  <a:schemeClr val="bg1"/>
                </a:solidFill>
              </a:rPr>
            </a:br>
            <a:r>
              <a:rPr lang="es-ES" sz="4100" b="1" i="1" spc="85" dirty="0">
                <a:solidFill>
                  <a:schemeClr val="bg1"/>
                </a:solidFill>
              </a:rPr>
              <a:t>https://info.proinversion.gob.pe/ipcsaneamiento/</a:t>
            </a:r>
            <a:endParaRPr sz="4100" b="1" i="1" spc="20" dirty="0">
              <a:solidFill>
                <a:schemeClr val="bg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1030627-7B18-4A73-A425-6E61C3D10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50" y="4057650"/>
            <a:ext cx="11598566" cy="608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79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1282572" y="3426235"/>
            <a:ext cx="2769870" cy="4893945"/>
          </a:xfrm>
          <a:custGeom>
            <a:avLst/>
            <a:gdLst/>
            <a:ahLst/>
            <a:cxnLst/>
            <a:rect l="l" t="t" r="r" b="b"/>
            <a:pathLst>
              <a:path w="2769870" h="4893945">
                <a:moveTo>
                  <a:pt x="2393068" y="0"/>
                </a:moveTo>
                <a:lnTo>
                  <a:pt x="376208" y="0"/>
                </a:lnTo>
                <a:lnTo>
                  <a:pt x="345352" y="1247"/>
                </a:lnTo>
                <a:lnTo>
                  <a:pt x="285797" y="10933"/>
                </a:lnTo>
                <a:lnTo>
                  <a:pt x="229766" y="29562"/>
                </a:lnTo>
                <a:lnTo>
                  <a:pt x="178033" y="56362"/>
                </a:lnTo>
                <a:lnTo>
                  <a:pt x="131371" y="90556"/>
                </a:lnTo>
                <a:lnTo>
                  <a:pt x="90556" y="131371"/>
                </a:lnTo>
                <a:lnTo>
                  <a:pt x="56362" y="178033"/>
                </a:lnTo>
                <a:lnTo>
                  <a:pt x="29562" y="229766"/>
                </a:lnTo>
                <a:lnTo>
                  <a:pt x="10933" y="285797"/>
                </a:lnTo>
                <a:lnTo>
                  <a:pt x="1247" y="345352"/>
                </a:lnTo>
                <a:lnTo>
                  <a:pt x="0" y="376208"/>
                </a:lnTo>
                <a:lnTo>
                  <a:pt x="0" y="4517548"/>
                </a:lnTo>
                <a:lnTo>
                  <a:pt x="4923" y="4578573"/>
                </a:lnTo>
                <a:lnTo>
                  <a:pt x="19178" y="4636462"/>
                </a:lnTo>
                <a:lnTo>
                  <a:pt x="41989" y="4690439"/>
                </a:lnTo>
                <a:lnTo>
                  <a:pt x="72583" y="4739732"/>
                </a:lnTo>
                <a:lnTo>
                  <a:pt x="110185" y="4783566"/>
                </a:lnTo>
                <a:lnTo>
                  <a:pt x="154020" y="4821166"/>
                </a:lnTo>
                <a:lnTo>
                  <a:pt x="203314" y="4851758"/>
                </a:lnTo>
                <a:lnTo>
                  <a:pt x="257293" y="4874568"/>
                </a:lnTo>
                <a:lnTo>
                  <a:pt x="315183" y="4888822"/>
                </a:lnTo>
                <a:lnTo>
                  <a:pt x="376208" y="4893746"/>
                </a:lnTo>
                <a:lnTo>
                  <a:pt x="2393068" y="4893746"/>
                </a:lnTo>
                <a:lnTo>
                  <a:pt x="2454093" y="4888822"/>
                </a:lnTo>
                <a:lnTo>
                  <a:pt x="2511982" y="4874568"/>
                </a:lnTo>
                <a:lnTo>
                  <a:pt x="2565960" y="4851758"/>
                </a:lnTo>
                <a:lnTo>
                  <a:pt x="2615252" y="4821166"/>
                </a:lnTo>
                <a:lnTo>
                  <a:pt x="2659086" y="4783566"/>
                </a:lnTo>
                <a:lnTo>
                  <a:pt x="2696686" y="4739732"/>
                </a:lnTo>
                <a:lnTo>
                  <a:pt x="2727278" y="4690439"/>
                </a:lnTo>
                <a:lnTo>
                  <a:pt x="2750089" y="4636462"/>
                </a:lnTo>
                <a:lnTo>
                  <a:pt x="2764343" y="4578573"/>
                </a:lnTo>
                <a:lnTo>
                  <a:pt x="2769266" y="4517548"/>
                </a:lnTo>
                <a:lnTo>
                  <a:pt x="2769266" y="376208"/>
                </a:lnTo>
                <a:lnTo>
                  <a:pt x="2764343" y="315183"/>
                </a:lnTo>
                <a:lnTo>
                  <a:pt x="2750089" y="257293"/>
                </a:lnTo>
                <a:lnTo>
                  <a:pt x="2727278" y="203314"/>
                </a:lnTo>
                <a:lnTo>
                  <a:pt x="2696686" y="154020"/>
                </a:lnTo>
                <a:lnTo>
                  <a:pt x="2659086" y="110185"/>
                </a:lnTo>
                <a:lnTo>
                  <a:pt x="2615252" y="72583"/>
                </a:lnTo>
                <a:lnTo>
                  <a:pt x="2565960" y="41989"/>
                </a:lnTo>
                <a:lnTo>
                  <a:pt x="2511982" y="19178"/>
                </a:lnTo>
                <a:lnTo>
                  <a:pt x="2454093" y="4923"/>
                </a:lnTo>
                <a:lnTo>
                  <a:pt x="2393068" y="0"/>
                </a:lnTo>
                <a:close/>
              </a:path>
            </a:pathLst>
          </a:custGeom>
          <a:solidFill>
            <a:srgbClr val="FD9200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151134" y="3802458"/>
            <a:ext cx="329565" cy="1212215"/>
          </a:xfrm>
          <a:custGeom>
            <a:avLst/>
            <a:gdLst/>
            <a:ahLst/>
            <a:cxnLst/>
            <a:rect l="l" t="t" r="r" b="b"/>
            <a:pathLst>
              <a:path w="329564" h="1212214">
                <a:moveTo>
                  <a:pt x="0" y="0"/>
                </a:moveTo>
                <a:lnTo>
                  <a:pt x="0" y="1212193"/>
                </a:lnTo>
                <a:lnTo>
                  <a:pt x="329173" y="579961"/>
                </a:lnTo>
                <a:lnTo>
                  <a:pt x="0" y="0"/>
                </a:lnTo>
                <a:close/>
              </a:path>
            </a:pathLst>
          </a:custGeom>
          <a:solidFill>
            <a:srgbClr val="FD9200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189401" y="3353947"/>
            <a:ext cx="2769870" cy="4893945"/>
          </a:xfrm>
          <a:custGeom>
            <a:avLst/>
            <a:gdLst/>
            <a:ahLst/>
            <a:cxnLst/>
            <a:rect l="l" t="t" r="r" b="b"/>
            <a:pathLst>
              <a:path w="2769870" h="4893945">
                <a:moveTo>
                  <a:pt x="2393068" y="0"/>
                </a:moveTo>
                <a:lnTo>
                  <a:pt x="376197" y="0"/>
                </a:lnTo>
                <a:lnTo>
                  <a:pt x="345343" y="1247"/>
                </a:lnTo>
                <a:lnTo>
                  <a:pt x="285791" y="10933"/>
                </a:lnTo>
                <a:lnTo>
                  <a:pt x="229762" y="29562"/>
                </a:lnTo>
                <a:lnTo>
                  <a:pt x="178030" y="56362"/>
                </a:lnTo>
                <a:lnTo>
                  <a:pt x="131370" y="90556"/>
                </a:lnTo>
                <a:lnTo>
                  <a:pt x="90555" y="131371"/>
                </a:lnTo>
                <a:lnTo>
                  <a:pt x="56361" y="178033"/>
                </a:lnTo>
                <a:lnTo>
                  <a:pt x="29562" y="229766"/>
                </a:lnTo>
                <a:lnTo>
                  <a:pt x="10933" y="285797"/>
                </a:lnTo>
                <a:lnTo>
                  <a:pt x="1247" y="345352"/>
                </a:lnTo>
                <a:lnTo>
                  <a:pt x="0" y="376208"/>
                </a:lnTo>
                <a:lnTo>
                  <a:pt x="0" y="4517548"/>
                </a:lnTo>
                <a:lnTo>
                  <a:pt x="4923" y="4578573"/>
                </a:lnTo>
                <a:lnTo>
                  <a:pt x="19178" y="4636462"/>
                </a:lnTo>
                <a:lnTo>
                  <a:pt x="41989" y="4690439"/>
                </a:lnTo>
                <a:lnTo>
                  <a:pt x="72582" y="4739732"/>
                </a:lnTo>
                <a:lnTo>
                  <a:pt x="110183" y="4783566"/>
                </a:lnTo>
                <a:lnTo>
                  <a:pt x="154018" y="4821166"/>
                </a:lnTo>
                <a:lnTo>
                  <a:pt x="203310" y="4851758"/>
                </a:lnTo>
                <a:lnTo>
                  <a:pt x="257288" y="4874568"/>
                </a:lnTo>
                <a:lnTo>
                  <a:pt x="315175" y="4888822"/>
                </a:lnTo>
                <a:lnTo>
                  <a:pt x="376197" y="4893746"/>
                </a:lnTo>
                <a:lnTo>
                  <a:pt x="2393068" y="4893746"/>
                </a:lnTo>
                <a:lnTo>
                  <a:pt x="2454091" y="4888822"/>
                </a:lnTo>
                <a:lnTo>
                  <a:pt x="2511978" y="4874568"/>
                </a:lnTo>
                <a:lnTo>
                  <a:pt x="2565955" y="4851758"/>
                </a:lnTo>
                <a:lnTo>
                  <a:pt x="2615248" y="4821166"/>
                </a:lnTo>
                <a:lnTo>
                  <a:pt x="2659082" y="4783566"/>
                </a:lnTo>
                <a:lnTo>
                  <a:pt x="2696683" y="4739732"/>
                </a:lnTo>
                <a:lnTo>
                  <a:pt x="2727276" y="4690439"/>
                </a:lnTo>
                <a:lnTo>
                  <a:pt x="2750088" y="4636462"/>
                </a:lnTo>
                <a:lnTo>
                  <a:pt x="2764342" y="4578573"/>
                </a:lnTo>
                <a:lnTo>
                  <a:pt x="2769266" y="4517548"/>
                </a:lnTo>
                <a:lnTo>
                  <a:pt x="2769266" y="376208"/>
                </a:lnTo>
                <a:lnTo>
                  <a:pt x="2764342" y="315183"/>
                </a:lnTo>
                <a:lnTo>
                  <a:pt x="2750088" y="257293"/>
                </a:lnTo>
                <a:lnTo>
                  <a:pt x="2727276" y="203314"/>
                </a:lnTo>
                <a:lnTo>
                  <a:pt x="2696683" y="154020"/>
                </a:lnTo>
                <a:lnTo>
                  <a:pt x="2659082" y="110185"/>
                </a:lnTo>
                <a:lnTo>
                  <a:pt x="2615248" y="72583"/>
                </a:lnTo>
                <a:lnTo>
                  <a:pt x="2565955" y="41989"/>
                </a:lnTo>
                <a:lnTo>
                  <a:pt x="2511978" y="19178"/>
                </a:lnTo>
                <a:lnTo>
                  <a:pt x="2454091" y="4923"/>
                </a:lnTo>
                <a:lnTo>
                  <a:pt x="2393068" y="0"/>
                </a:lnTo>
                <a:close/>
              </a:path>
            </a:pathLst>
          </a:custGeom>
          <a:solidFill>
            <a:srgbClr val="7E5C83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35147" y="3802458"/>
            <a:ext cx="329565" cy="1212215"/>
          </a:xfrm>
          <a:custGeom>
            <a:avLst/>
            <a:gdLst/>
            <a:ahLst/>
            <a:cxnLst/>
            <a:rect l="l" t="t" r="r" b="b"/>
            <a:pathLst>
              <a:path w="329565" h="1212214">
                <a:moveTo>
                  <a:pt x="0" y="0"/>
                </a:moveTo>
                <a:lnTo>
                  <a:pt x="0" y="1212193"/>
                </a:lnTo>
                <a:lnTo>
                  <a:pt x="329173" y="579961"/>
                </a:lnTo>
                <a:lnTo>
                  <a:pt x="0" y="0"/>
                </a:lnTo>
                <a:close/>
              </a:path>
            </a:pathLst>
          </a:custGeom>
          <a:solidFill>
            <a:srgbClr val="7E5C83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035019" y="3399187"/>
            <a:ext cx="2769870" cy="4897755"/>
          </a:xfrm>
          <a:custGeom>
            <a:avLst/>
            <a:gdLst/>
            <a:ahLst/>
            <a:cxnLst/>
            <a:rect l="l" t="t" r="r" b="b"/>
            <a:pathLst>
              <a:path w="2769870" h="4897755">
                <a:moveTo>
                  <a:pt x="2393078" y="0"/>
                </a:moveTo>
                <a:lnTo>
                  <a:pt x="376197" y="0"/>
                </a:lnTo>
                <a:lnTo>
                  <a:pt x="345343" y="1247"/>
                </a:lnTo>
                <a:lnTo>
                  <a:pt x="285791" y="10933"/>
                </a:lnTo>
                <a:lnTo>
                  <a:pt x="229762" y="29562"/>
                </a:lnTo>
                <a:lnTo>
                  <a:pt x="178030" y="56362"/>
                </a:lnTo>
                <a:lnTo>
                  <a:pt x="131370" y="90556"/>
                </a:lnTo>
                <a:lnTo>
                  <a:pt x="90555" y="131371"/>
                </a:lnTo>
                <a:lnTo>
                  <a:pt x="56361" y="178033"/>
                </a:lnTo>
                <a:lnTo>
                  <a:pt x="29562" y="229766"/>
                </a:lnTo>
                <a:lnTo>
                  <a:pt x="10933" y="285797"/>
                </a:lnTo>
                <a:lnTo>
                  <a:pt x="1247" y="345352"/>
                </a:lnTo>
                <a:lnTo>
                  <a:pt x="0" y="376208"/>
                </a:lnTo>
                <a:lnTo>
                  <a:pt x="0" y="4521003"/>
                </a:lnTo>
                <a:lnTo>
                  <a:pt x="4923" y="4582028"/>
                </a:lnTo>
                <a:lnTo>
                  <a:pt x="19178" y="4639917"/>
                </a:lnTo>
                <a:lnTo>
                  <a:pt x="41989" y="4693895"/>
                </a:lnTo>
                <a:lnTo>
                  <a:pt x="72582" y="4743188"/>
                </a:lnTo>
                <a:lnTo>
                  <a:pt x="110183" y="4787021"/>
                </a:lnTo>
                <a:lnTo>
                  <a:pt x="154018" y="4824621"/>
                </a:lnTo>
                <a:lnTo>
                  <a:pt x="203310" y="4855214"/>
                </a:lnTo>
                <a:lnTo>
                  <a:pt x="257288" y="4878024"/>
                </a:lnTo>
                <a:lnTo>
                  <a:pt x="315175" y="4892278"/>
                </a:lnTo>
                <a:lnTo>
                  <a:pt x="376197" y="4897201"/>
                </a:lnTo>
                <a:lnTo>
                  <a:pt x="2393078" y="4897201"/>
                </a:lnTo>
                <a:lnTo>
                  <a:pt x="2454098" y="4892278"/>
                </a:lnTo>
                <a:lnTo>
                  <a:pt x="2511984" y="4878024"/>
                </a:lnTo>
                <a:lnTo>
                  <a:pt x="2565961" y="4855214"/>
                </a:lnTo>
                <a:lnTo>
                  <a:pt x="2615254" y="4824621"/>
                </a:lnTo>
                <a:lnTo>
                  <a:pt x="2659089" y="4787021"/>
                </a:lnTo>
                <a:lnTo>
                  <a:pt x="2696691" y="4743188"/>
                </a:lnTo>
                <a:lnTo>
                  <a:pt x="2727285" y="4693895"/>
                </a:lnTo>
                <a:lnTo>
                  <a:pt x="2750097" y="4639917"/>
                </a:lnTo>
                <a:lnTo>
                  <a:pt x="2764353" y="4582028"/>
                </a:lnTo>
                <a:lnTo>
                  <a:pt x="2769276" y="4521003"/>
                </a:lnTo>
                <a:lnTo>
                  <a:pt x="2769276" y="376208"/>
                </a:lnTo>
                <a:lnTo>
                  <a:pt x="2764353" y="315183"/>
                </a:lnTo>
                <a:lnTo>
                  <a:pt x="2750097" y="257293"/>
                </a:lnTo>
                <a:lnTo>
                  <a:pt x="2727285" y="203314"/>
                </a:lnTo>
                <a:lnTo>
                  <a:pt x="2696691" y="154020"/>
                </a:lnTo>
                <a:lnTo>
                  <a:pt x="2659089" y="110185"/>
                </a:lnTo>
                <a:lnTo>
                  <a:pt x="2615254" y="72583"/>
                </a:lnTo>
                <a:lnTo>
                  <a:pt x="2565961" y="41989"/>
                </a:lnTo>
                <a:lnTo>
                  <a:pt x="2511984" y="19178"/>
                </a:lnTo>
                <a:lnTo>
                  <a:pt x="2454098" y="4923"/>
                </a:lnTo>
                <a:lnTo>
                  <a:pt x="2393078" y="0"/>
                </a:lnTo>
                <a:close/>
              </a:path>
            </a:pathLst>
          </a:custGeom>
          <a:solidFill>
            <a:srgbClr val="0FA49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876879" y="3802458"/>
            <a:ext cx="329565" cy="1212215"/>
          </a:xfrm>
          <a:custGeom>
            <a:avLst/>
            <a:gdLst/>
            <a:ahLst/>
            <a:cxnLst/>
            <a:rect l="l" t="t" r="r" b="b"/>
            <a:pathLst>
              <a:path w="329565" h="1212214">
                <a:moveTo>
                  <a:pt x="0" y="0"/>
                </a:moveTo>
                <a:lnTo>
                  <a:pt x="0" y="1212193"/>
                </a:lnTo>
                <a:lnTo>
                  <a:pt x="329173" y="579961"/>
                </a:lnTo>
                <a:lnTo>
                  <a:pt x="0" y="0"/>
                </a:lnTo>
                <a:close/>
              </a:path>
            </a:pathLst>
          </a:custGeom>
          <a:solidFill>
            <a:srgbClr val="0FA49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886567" y="3426238"/>
            <a:ext cx="2769870" cy="4897755"/>
          </a:xfrm>
          <a:custGeom>
            <a:avLst/>
            <a:gdLst/>
            <a:ahLst/>
            <a:cxnLst/>
            <a:rect l="l" t="t" r="r" b="b"/>
            <a:pathLst>
              <a:path w="2769869" h="4897755">
                <a:moveTo>
                  <a:pt x="2393078" y="0"/>
                </a:moveTo>
                <a:lnTo>
                  <a:pt x="376197" y="0"/>
                </a:lnTo>
                <a:lnTo>
                  <a:pt x="345343" y="1247"/>
                </a:lnTo>
                <a:lnTo>
                  <a:pt x="285791" y="10933"/>
                </a:lnTo>
                <a:lnTo>
                  <a:pt x="229762" y="29562"/>
                </a:lnTo>
                <a:lnTo>
                  <a:pt x="178030" y="56362"/>
                </a:lnTo>
                <a:lnTo>
                  <a:pt x="131370" y="90556"/>
                </a:lnTo>
                <a:lnTo>
                  <a:pt x="90555" y="131371"/>
                </a:lnTo>
                <a:lnTo>
                  <a:pt x="56361" y="178033"/>
                </a:lnTo>
                <a:lnTo>
                  <a:pt x="29562" y="229766"/>
                </a:lnTo>
                <a:lnTo>
                  <a:pt x="10933" y="285797"/>
                </a:lnTo>
                <a:lnTo>
                  <a:pt x="1247" y="345352"/>
                </a:lnTo>
                <a:lnTo>
                  <a:pt x="0" y="376208"/>
                </a:lnTo>
                <a:lnTo>
                  <a:pt x="0" y="4521003"/>
                </a:lnTo>
                <a:lnTo>
                  <a:pt x="4923" y="4582028"/>
                </a:lnTo>
                <a:lnTo>
                  <a:pt x="19178" y="4639917"/>
                </a:lnTo>
                <a:lnTo>
                  <a:pt x="41989" y="4693895"/>
                </a:lnTo>
                <a:lnTo>
                  <a:pt x="72582" y="4743188"/>
                </a:lnTo>
                <a:lnTo>
                  <a:pt x="110183" y="4787021"/>
                </a:lnTo>
                <a:lnTo>
                  <a:pt x="154018" y="4824621"/>
                </a:lnTo>
                <a:lnTo>
                  <a:pt x="203310" y="4855214"/>
                </a:lnTo>
                <a:lnTo>
                  <a:pt x="257288" y="4878024"/>
                </a:lnTo>
                <a:lnTo>
                  <a:pt x="315175" y="4892278"/>
                </a:lnTo>
                <a:lnTo>
                  <a:pt x="376197" y="4897201"/>
                </a:lnTo>
                <a:lnTo>
                  <a:pt x="2393078" y="4897201"/>
                </a:lnTo>
                <a:lnTo>
                  <a:pt x="2454099" y="4892278"/>
                </a:lnTo>
                <a:lnTo>
                  <a:pt x="2511985" y="4878024"/>
                </a:lnTo>
                <a:lnTo>
                  <a:pt x="2565963" y="4855214"/>
                </a:lnTo>
                <a:lnTo>
                  <a:pt x="2615258" y="4824621"/>
                </a:lnTo>
                <a:lnTo>
                  <a:pt x="2659094" y="4787021"/>
                </a:lnTo>
                <a:lnTo>
                  <a:pt x="2696697" y="4743188"/>
                </a:lnTo>
                <a:lnTo>
                  <a:pt x="2727293" y="4693895"/>
                </a:lnTo>
                <a:lnTo>
                  <a:pt x="2750107" y="4639917"/>
                </a:lnTo>
                <a:lnTo>
                  <a:pt x="2764363" y="4582028"/>
                </a:lnTo>
                <a:lnTo>
                  <a:pt x="2769287" y="4521003"/>
                </a:lnTo>
                <a:lnTo>
                  <a:pt x="2769287" y="376208"/>
                </a:lnTo>
                <a:lnTo>
                  <a:pt x="2764363" y="315183"/>
                </a:lnTo>
                <a:lnTo>
                  <a:pt x="2750107" y="257293"/>
                </a:lnTo>
                <a:lnTo>
                  <a:pt x="2727293" y="203314"/>
                </a:lnTo>
                <a:lnTo>
                  <a:pt x="2696697" y="154020"/>
                </a:lnTo>
                <a:lnTo>
                  <a:pt x="2659094" y="110185"/>
                </a:lnTo>
                <a:lnTo>
                  <a:pt x="2615258" y="72583"/>
                </a:lnTo>
                <a:lnTo>
                  <a:pt x="2565963" y="41989"/>
                </a:lnTo>
                <a:lnTo>
                  <a:pt x="2511985" y="19178"/>
                </a:lnTo>
                <a:lnTo>
                  <a:pt x="2454099" y="4923"/>
                </a:lnTo>
                <a:lnTo>
                  <a:pt x="2393078" y="0"/>
                </a:lnTo>
                <a:close/>
              </a:path>
            </a:pathLst>
          </a:custGeom>
          <a:solidFill>
            <a:srgbClr val="02B66A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755119" y="3802458"/>
            <a:ext cx="329565" cy="1212215"/>
          </a:xfrm>
          <a:custGeom>
            <a:avLst/>
            <a:gdLst/>
            <a:ahLst/>
            <a:cxnLst/>
            <a:rect l="l" t="t" r="r" b="b"/>
            <a:pathLst>
              <a:path w="329565" h="1212214">
                <a:moveTo>
                  <a:pt x="0" y="0"/>
                </a:moveTo>
                <a:lnTo>
                  <a:pt x="0" y="1212193"/>
                </a:lnTo>
                <a:lnTo>
                  <a:pt x="329183" y="579961"/>
                </a:lnTo>
                <a:lnTo>
                  <a:pt x="0" y="0"/>
                </a:lnTo>
                <a:close/>
              </a:path>
            </a:pathLst>
          </a:custGeom>
          <a:solidFill>
            <a:srgbClr val="02B66A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612311" y="3426238"/>
            <a:ext cx="2769870" cy="4897755"/>
          </a:xfrm>
          <a:custGeom>
            <a:avLst/>
            <a:gdLst/>
            <a:ahLst/>
            <a:cxnLst/>
            <a:rect l="l" t="t" r="r" b="b"/>
            <a:pathLst>
              <a:path w="2769869" h="4897755">
                <a:moveTo>
                  <a:pt x="2393089" y="0"/>
                </a:moveTo>
                <a:lnTo>
                  <a:pt x="376218" y="0"/>
                </a:lnTo>
                <a:lnTo>
                  <a:pt x="345363" y="1247"/>
                </a:lnTo>
                <a:lnTo>
                  <a:pt x="285811" y="10933"/>
                </a:lnTo>
                <a:lnTo>
                  <a:pt x="229780" y="29562"/>
                </a:lnTo>
                <a:lnTo>
                  <a:pt x="178045" y="56362"/>
                </a:lnTo>
                <a:lnTo>
                  <a:pt x="131382" y="90556"/>
                </a:lnTo>
                <a:lnTo>
                  <a:pt x="90564" y="131371"/>
                </a:lnTo>
                <a:lnTo>
                  <a:pt x="56367" y="178033"/>
                </a:lnTo>
                <a:lnTo>
                  <a:pt x="29566" y="229766"/>
                </a:lnTo>
                <a:lnTo>
                  <a:pt x="10934" y="285797"/>
                </a:lnTo>
                <a:lnTo>
                  <a:pt x="1247" y="345352"/>
                </a:lnTo>
                <a:lnTo>
                  <a:pt x="0" y="376208"/>
                </a:lnTo>
                <a:lnTo>
                  <a:pt x="0" y="4521003"/>
                </a:lnTo>
                <a:lnTo>
                  <a:pt x="4924" y="4582028"/>
                </a:lnTo>
                <a:lnTo>
                  <a:pt x="19180" y="4639917"/>
                </a:lnTo>
                <a:lnTo>
                  <a:pt x="41994" y="4693895"/>
                </a:lnTo>
                <a:lnTo>
                  <a:pt x="72590" y="4743188"/>
                </a:lnTo>
                <a:lnTo>
                  <a:pt x="110194" y="4787021"/>
                </a:lnTo>
                <a:lnTo>
                  <a:pt x="154031" y="4824621"/>
                </a:lnTo>
                <a:lnTo>
                  <a:pt x="203327" y="4855214"/>
                </a:lnTo>
                <a:lnTo>
                  <a:pt x="257307" y="4878024"/>
                </a:lnTo>
                <a:lnTo>
                  <a:pt x="315195" y="4892278"/>
                </a:lnTo>
                <a:lnTo>
                  <a:pt x="376218" y="4897201"/>
                </a:lnTo>
                <a:lnTo>
                  <a:pt x="2393089" y="4897201"/>
                </a:lnTo>
                <a:lnTo>
                  <a:pt x="2454114" y="4892278"/>
                </a:lnTo>
                <a:lnTo>
                  <a:pt x="2512004" y="4878024"/>
                </a:lnTo>
                <a:lnTo>
                  <a:pt x="2565983" y="4855214"/>
                </a:lnTo>
                <a:lnTo>
                  <a:pt x="2615277" y="4824621"/>
                </a:lnTo>
                <a:lnTo>
                  <a:pt x="2659112" y="4787021"/>
                </a:lnTo>
                <a:lnTo>
                  <a:pt x="2696714" y="4743188"/>
                </a:lnTo>
                <a:lnTo>
                  <a:pt x="2727308" y="4693895"/>
                </a:lnTo>
                <a:lnTo>
                  <a:pt x="2750119" y="4639917"/>
                </a:lnTo>
                <a:lnTo>
                  <a:pt x="2764374" y="4582028"/>
                </a:lnTo>
                <a:lnTo>
                  <a:pt x="2769297" y="4521003"/>
                </a:lnTo>
                <a:lnTo>
                  <a:pt x="2769297" y="376208"/>
                </a:lnTo>
                <a:lnTo>
                  <a:pt x="2764374" y="315183"/>
                </a:lnTo>
                <a:lnTo>
                  <a:pt x="2750119" y="257293"/>
                </a:lnTo>
                <a:lnTo>
                  <a:pt x="2727308" y="203314"/>
                </a:lnTo>
                <a:lnTo>
                  <a:pt x="2696714" y="154020"/>
                </a:lnTo>
                <a:lnTo>
                  <a:pt x="2659112" y="110185"/>
                </a:lnTo>
                <a:lnTo>
                  <a:pt x="2615277" y="72583"/>
                </a:lnTo>
                <a:lnTo>
                  <a:pt x="2565983" y="41989"/>
                </a:lnTo>
                <a:lnTo>
                  <a:pt x="2512004" y="19178"/>
                </a:lnTo>
                <a:lnTo>
                  <a:pt x="2454114" y="4923"/>
                </a:lnTo>
                <a:lnTo>
                  <a:pt x="2393089" y="0"/>
                </a:lnTo>
                <a:close/>
              </a:path>
            </a:pathLst>
          </a:custGeom>
          <a:solidFill>
            <a:srgbClr val="337897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61834" y="2936721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17" y="0"/>
                </a:moveTo>
                <a:lnTo>
                  <a:pt x="339660" y="5314"/>
                </a:lnTo>
                <a:lnTo>
                  <a:pt x="277344" y="20697"/>
                </a:lnTo>
                <a:lnTo>
                  <a:pt x="219209" y="45308"/>
                </a:lnTo>
                <a:lnTo>
                  <a:pt x="166097" y="78306"/>
                </a:lnTo>
                <a:lnTo>
                  <a:pt x="118849" y="118849"/>
                </a:lnTo>
                <a:lnTo>
                  <a:pt x="78306" y="166097"/>
                </a:lnTo>
                <a:lnTo>
                  <a:pt x="45308" y="219209"/>
                </a:lnTo>
                <a:lnTo>
                  <a:pt x="20697" y="277344"/>
                </a:lnTo>
                <a:lnTo>
                  <a:pt x="5314" y="339660"/>
                </a:lnTo>
                <a:lnTo>
                  <a:pt x="0" y="405317"/>
                </a:lnTo>
                <a:lnTo>
                  <a:pt x="1346" y="438511"/>
                </a:lnTo>
                <a:lnTo>
                  <a:pt x="11800" y="502602"/>
                </a:lnTo>
                <a:lnTo>
                  <a:pt x="31902" y="562933"/>
                </a:lnTo>
                <a:lnTo>
                  <a:pt x="60811" y="618661"/>
                </a:lnTo>
                <a:lnTo>
                  <a:pt x="97687" y="668946"/>
                </a:lnTo>
                <a:lnTo>
                  <a:pt x="141688" y="712947"/>
                </a:lnTo>
                <a:lnTo>
                  <a:pt x="191973" y="749823"/>
                </a:lnTo>
                <a:lnTo>
                  <a:pt x="247701" y="778732"/>
                </a:lnTo>
                <a:lnTo>
                  <a:pt x="308032" y="798834"/>
                </a:lnTo>
                <a:lnTo>
                  <a:pt x="372123" y="809288"/>
                </a:lnTo>
                <a:lnTo>
                  <a:pt x="405317" y="810635"/>
                </a:lnTo>
                <a:lnTo>
                  <a:pt x="438511" y="809288"/>
                </a:lnTo>
                <a:lnTo>
                  <a:pt x="502602" y="798834"/>
                </a:lnTo>
                <a:lnTo>
                  <a:pt x="562933" y="778732"/>
                </a:lnTo>
                <a:lnTo>
                  <a:pt x="618661" y="749823"/>
                </a:lnTo>
                <a:lnTo>
                  <a:pt x="668946" y="712947"/>
                </a:lnTo>
                <a:lnTo>
                  <a:pt x="712947" y="668946"/>
                </a:lnTo>
                <a:lnTo>
                  <a:pt x="749823" y="618661"/>
                </a:lnTo>
                <a:lnTo>
                  <a:pt x="778732" y="562933"/>
                </a:lnTo>
                <a:lnTo>
                  <a:pt x="798834" y="502602"/>
                </a:lnTo>
                <a:lnTo>
                  <a:pt x="809288" y="438511"/>
                </a:lnTo>
                <a:lnTo>
                  <a:pt x="810635" y="405317"/>
                </a:lnTo>
                <a:lnTo>
                  <a:pt x="809288" y="372123"/>
                </a:lnTo>
                <a:lnTo>
                  <a:pt x="798834" y="308032"/>
                </a:lnTo>
                <a:lnTo>
                  <a:pt x="778732" y="247701"/>
                </a:lnTo>
                <a:lnTo>
                  <a:pt x="749823" y="191973"/>
                </a:lnTo>
                <a:lnTo>
                  <a:pt x="712947" y="141688"/>
                </a:lnTo>
                <a:lnTo>
                  <a:pt x="668946" y="97687"/>
                </a:lnTo>
                <a:lnTo>
                  <a:pt x="618661" y="60811"/>
                </a:lnTo>
                <a:lnTo>
                  <a:pt x="562933" y="31902"/>
                </a:lnTo>
                <a:lnTo>
                  <a:pt x="502602" y="11800"/>
                </a:lnTo>
                <a:lnTo>
                  <a:pt x="438511" y="1346"/>
                </a:lnTo>
                <a:lnTo>
                  <a:pt x="405317" y="0"/>
                </a:lnTo>
                <a:close/>
              </a:path>
            </a:pathLst>
          </a:custGeom>
          <a:solidFill>
            <a:srgbClr val="FD9200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30101" y="2904990"/>
            <a:ext cx="874394" cy="874394"/>
          </a:xfrm>
          <a:custGeom>
            <a:avLst/>
            <a:gdLst/>
            <a:ahLst/>
            <a:cxnLst/>
            <a:rect l="l" t="t" r="r" b="b"/>
            <a:pathLst>
              <a:path w="874394" h="874395">
                <a:moveTo>
                  <a:pt x="437054" y="0"/>
                </a:moveTo>
                <a:lnTo>
                  <a:pt x="366254" y="5730"/>
                </a:lnTo>
                <a:lnTo>
                  <a:pt x="299057" y="22317"/>
                </a:lnTo>
                <a:lnTo>
                  <a:pt x="236370" y="48854"/>
                </a:lnTo>
                <a:lnTo>
                  <a:pt x="179100" y="84435"/>
                </a:lnTo>
                <a:lnTo>
                  <a:pt x="128153" y="128151"/>
                </a:lnTo>
                <a:lnTo>
                  <a:pt x="84435" y="179098"/>
                </a:lnTo>
                <a:lnTo>
                  <a:pt x="48855" y="236367"/>
                </a:lnTo>
                <a:lnTo>
                  <a:pt x="22317" y="299052"/>
                </a:lnTo>
                <a:lnTo>
                  <a:pt x="5730" y="366247"/>
                </a:lnTo>
                <a:lnTo>
                  <a:pt x="0" y="437044"/>
                </a:lnTo>
                <a:lnTo>
                  <a:pt x="1451" y="472836"/>
                </a:lnTo>
                <a:lnTo>
                  <a:pt x="12723" y="541946"/>
                </a:lnTo>
                <a:lnTo>
                  <a:pt x="34399" y="607000"/>
                </a:lnTo>
                <a:lnTo>
                  <a:pt x="65571" y="667092"/>
                </a:lnTo>
                <a:lnTo>
                  <a:pt x="105334" y="721315"/>
                </a:lnTo>
                <a:lnTo>
                  <a:pt x="152779" y="768761"/>
                </a:lnTo>
                <a:lnTo>
                  <a:pt x="207001" y="808524"/>
                </a:lnTo>
                <a:lnTo>
                  <a:pt x="267093" y="839698"/>
                </a:lnTo>
                <a:lnTo>
                  <a:pt x="332149" y="861374"/>
                </a:lnTo>
                <a:lnTo>
                  <a:pt x="401261" y="872647"/>
                </a:lnTo>
                <a:lnTo>
                  <a:pt x="437054" y="874099"/>
                </a:lnTo>
                <a:lnTo>
                  <a:pt x="472846" y="872647"/>
                </a:lnTo>
                <a:lnTo>
                  <a:pt x="541956" y="861374"/>
                </a:lnTo>
                <a:lnTo>
                  <a:pt x="607009" y="839698"/>
                </a:lnTo>
                <a:lnTo>
                  <a:pt x="663411" y="810624"/>
                </a:lnTo>
                <a:lnTo>
                  <a:pt x="437054" y="810624"/>
                </a:lnTo>
                <a:lnTo>
                  <a:pt x="406415" y="809386"/>
                </a:lnTo>
                <a:lnTo>
                  <a:pt x="347279" y="799767"/>
                </a:lnTo>
                <a:lnTo>
                  <a:pt x="291640" y="781267"/>
                </a:lnTo>
                <a:lnTo>
                  <a:pt x="240267" y="754655"/>
                </a:lnTo>
                <a:lnTo>
                  <a:pt x="193930" y="720699"/>
                </a:lnTo>
                <a:lnTo>
                  <a:pt x="153397" y="680168"/>
                </a:lnTo>
                <a:lnTo>
                  <a:pt x="119438" y="633833"/>
                </a:lnTo>
                <a:lnTo>
                  <a:pt x="92824" y="582461"/>
                </a:lnTo>
                <a:lnTo>
                  <a:pt x="74322" y="526821"/>
                </a:lnTo>
                <a:lnTo>
                  <a:pt x="64702" y="467684"/>
                </a:lnTo>
                <a:lnTo>
                  <a:pt x="63464" y="437044"/>
                </a:lnTo>
                <a:lnTo>
                  <a:pt x="64702" y="406406"/>
                </a:lnTo>
                <a:lnTo>
                  <a:pt x="74322" y="347273"/>
                </a:lnTo>
                <a:lnTo>
                  <a:pt x="92824" y="291636"/>
                </a:lnTo>
                <a:lnTo>
                  <a:pt x="119438" y="240264"/>
                </a:lnTo>
                <a:lnTo>
                  <a:pt x="153397" y="193928"/>
                </a:lnTo>
                <a:lnTo>
                  <a:pt x="193930" y="153396"/>
                </a:lnTo>
                <a:lnTo>
                  <a:pt x="240267" y="119438"/>
                </a:lnTo>
                <a:lnTo>
                  <a:pt x="291640" y="92823"/>
                </a:lnTo>
                <a:lnTo>
                  <a:pt x="347279" y="74322"/>
                </a:lnTo>
                <a:lnTo>
                  <a:pt x="406415" y="64702"/>
                </a:lnTo>
                <a:lnTo>
                  <a:pt x="437054" y="63464"/>
                </a:lnTo>
                <a:lnTo>
                  <a:pt x="663397" y="63464"/>
                </a:lnTo>
                <a:lnTo>
                  <a:pt x="637731" y="48854"/>
                </a:lnTo>
                <a:lnTo>
                  <a:pt x="575046" y="22317"/>
                </a:lnTo>
                <a:lnTo>
                  <a:pt x="507851" y="5730"/>
                </a:lnTo>
                <a:lnTo>
                  <a:pt x="472846" y="1451"/>
                </a:lnTo>
                <a:lnTo>
                  <a:pt x="437054" y="0"/>
                </a:lnTo>
                <a:close/>
              </a:path>
              <a:path w="874394" h="874395">
                <a:moveTo>
                  <a:pt x="663397" y="63464"/>
                </a:moveTo>
                <a:lnTo>
                  <a:pt x="437054" y="63464"/>
                </a:lnTo>
                <a:lnTo>
                  <a:pt x="467694" y="64702"/>
                </a:lnTo>
                <a:lnTo>
                  <a:pt x="497652" y="68353"/>
                </a:lnTo>
                <a:lnTo>
                  <a:pt x="555137" y="82510"/>
                </a:lnTo>
                <a:lnTo>
                  <a:pt x="608739" y="105165"/>
                </a:lnTo>
                <a:lnTo>
                  <a:pt x="657689" y="135547"/>
                </a:lnTo>
                <a:lnTo>
                  <a:pt x="701218" y="172888"/>
                </a:lnTo>
                <a:lnTo>
                  <a:pt x="738557" y="216419"/>
                </a:lnTo>
                <a:lnTo>
                  <a:pt x="768937" y="265369"/>
                </a:lnTo>
                <a:lnTo>
                  <a:pt x="791590" y="318969"/>
                </a:lnTo>
                <a:lnTo>
                  <a:pt x="805745" y="376451"/>
                </a:lnTo>
                <a:lnTo>
                  <a:pt x="810635" y="437044"/>
                </a:lnTo>
                <a:lnTo>
                  <a:pt x="809396" y="467684"/>
                </a:lnTo>
                <a:lnTo>
                  <a:pt x="799778" y="526821"/>
                </a:lnTo>
                <a:lnTo>
                  <a:pt x="781278" y="582461"/>
                </a:lnTo>
                <a:lnTo>
                  <a:pt x="754665" y="633833"/>
                </a:lnTo>
                <a:lnTo>
                  <a:pt x="720709" y="680168"/>
                </a:lnTo>
                <a:lnTo>
                  <a:pt x="680179" y="720699"/>
                </a:lnTo>
                <a:lnTo>
                  <a:pt x="633843" y="754655"/>
                </a:lnTo>
                <a:lnTo>
                  <a:pt x="582471" y="781267"/>
                </a:lnTo>
                <a:lnTo>
                  <a:pt x="526832" y="799767"/>
                </a:lnTo>
                <a:lnTo>
                  <a:pt x="467694" y="809386"/>
                </a:lnTo>
                <a:lnTo>
                  <a:pt x="437054" y="810624"/>
                </a:lnTo>
                <a:lnTo>
                  <a:pt x="663411" y="810624"/>
                </a:lnTo>
                <a:lnTo>
                  <a:pt x="721321" y="768761"/>
                </a:lnTo>
                <a:lnTo>
                  <a:pt x="768765" y="721315"/>
                </a:lnTo>
                <a:lnTo>
                  <a:pt x="808527" y="667092"/>
                </a:lnTo>
                <a:lnTo>
                  <a:pt x="839699" y="607000"/>
                </a:lnTo>
                <a:lnTo>
                  <a:pt x="861375" y="541946"/>
                </a:lnTo>
                <a:lnTo>
                  <a:pt x="872647" y="472836"/>
                </a:lnTo>
                <a:lnTo>
                  <a:pt x="874099" y="437044"/>
                </a:lnTo>
                <a:lnTo>
                  <a:pt x="872647" y="401252"/>
                </a:lnTo>
                <a:lnTo>
                  <a:pt x="861375" y="332142"/>
                </a:lnTo>
                <a:lnTo>
                  <a:pt x="839699" y="267089"/>
                </a:lnTo>
                <a:lnTo>
                  <a:pt x="808527" y="206999"/>
                </a:lnTo>
                <a:lnTo>
                  <a:pt x="768765" y="152777"/>
                </a:lnTo>
                <a:lnTo>
                  <a:pt x="721321" y="105333"/>
                </a:lnTo>
                <a:lnTo>
                  <a:pt x="667100" y="65571"/>
                </a:lnTo>
                <a:lnTo>
                  <a:pt x="663397" y="6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0" name="object 60">
            <a:hlinkClick r:id="rId3" action="ppaction://hlinkpres?slideindex=13&amp;slidetitle=FLUJOGRAMA DEL PROCESO"/>
          </p:cNvPr>
          <p:cNvSpPr txBox="1"/>
          <p:nvPr/>
        </p:nvSpPr>
        <p:spPr>
          <a:xfrm>
            <a:off x="1177968" y="2988211"/>
            <a:ext cx="2918623" cy="352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240" marR="5080">
              <a:lnSpc>
                <a:spcPct val="79300"/>
              </a:lnSpc>
              <a:spcBef>
                <a:spcPts val="3135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ANEAMIENTO Y PROG</a:t>
            </a:r>
            <a:r>
              <a:rPr sz="2000" b="1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AMACIÓN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780415">
              <a:lnSpc>
                <a:spcPct val="77900"/>
              </a:lnSpc>
              <a:spcBef>
                <a:spcPts val="520"/>
              </a:spcBef>
            </a:pP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</a:t>
            </a:r>
            <a:r>
              <a:rPr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>
              <a:lnSpc>
                <a:spcPts val="1565"/>
              </a:lnSpc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prioritario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251460">
              <a:lnSpc>
                <a:spcPct val="77900"/>
              </a:lnSpc>
              <a:spcBef>
                <a:spcPts val="254"/>
              </a:spcBef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>
              <a:lnSpc>
                <a:spcPts val="1825"/>
              </a:lnSpc>
            </a:pP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generados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pc="3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>
              <a:lnSpc>
                <a:spcPts val="1825"/>
              </a:lnSpc>
            </a:pPr>
            <a:endParaRPr lang="es-ES" spc="3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>
              <a:lnSpc>
                <a:spcPts val="1825"/>
              </a:lnSpc>
            </a:pPr>
            <a:r>
              <a:rPr lang="es-ES" u="sng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(Flujograma)</a:t>
            </a:r>
            <a:endParaRPr lang="es-E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47794" y="10002198"/>
            <a:ext cx="697984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50" dirty="0">
                <a:latin typeface="Arial" panose="020B0604020202020204" pitchFamily="34" charset="0"/>
                <a:cs typeface="Arial" panose="020B0604020202020204" pitchFamily="34" charset="0"/>
              </a:rPr>
              <a:t>*Incluye el proyecto de contrato y el informe de evaluación integrado.</a:t>
            </a:r>
          </a:p>
        </p:txBody>
      </p:sp>
      <p:sp>
        <p:nvSpPr>
          <p:cNvPr id="62" name="object 62"/>
          <p:cNvSpPr/>
          <p:nvPr/>
        </p:nvSpPr>
        <p:spPr>
          <a:xfrm>
            <a:off x="4740009" y="2936721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5" h="810895">
                <a:moveTo>
                  <a:pt x="405317" y="0"/>
                </a:moveTo>
                <a:lnTo>
                  <a:pt x="339660" y="5314"/>
                </a:lnTo>
                <a:lnTo>
                  <a:pt x="277344" y="20697"/>
                </a:lnTo>
                <a:lnTo>
                  <a:pt x="219209" y="45308"/>
                </a:lnTo>
                <a:lnTo>
                  <a:pt x="166097" y="78306"/>
                </a:lnTo>
                <a:lnTo>
                  <a:pt x="118849" y="118849"/>
                </a:lnTo>
                <a:lnTo>
                  <a:pt x="78306" y="166097"/>
                </a:lnTo>
                <a:lnTo>
                  <a:pt x="45308" y="219209"/>
                </a:lnTo>
                <a:lnTo>
                  <a:pt x="20697" y="277344"/>
                </a:lnTo>
                <a:lnTo>
                  <a:pt x="5314" y="339660"/>
                </a:lnTo>
                <a:lnTo>
                  <a:pt x="0" y="405317"/>
                </a:lnTo>
                <a:lnTo>
                  <a:pt x="1346" y="438511"/>
                </a:lnTo>
                <a:lnTo>
                  <a:pt x="11800" y="502602"/>
                </a:lnTo>
                <a:lnTo>
                  <a:pt x="31902" y="562933"/>
                </a:lnTo>
                <a:lnTo>
                  <a:pt x="60811" y="618661"/>
                </a:lnTo>
                <a:lnTo>
                  <a:pt x="97687" y="668946"/>
                </a:lnTo>
                <a:lnTo>
                  <a:pt x="141688" y="712947"/>
                </a:lnTo>
                <a:lnTo>
                  <a:pt x="191973" y="749823"/>
                </a:lnTo>
                <a:lnTo>
                  <a:pt x="247701" y="778732"/>
                </a:lnTo>
                <a:lnTo>
                  <a:pt x="308032" y="798834"/>
                </a:lnTo>
                <a:lnTo>
                  <a:pt x="372123" y="809288"/>
                </a:lnTo>
                <a:lnTo>
                  <a:pt x="405317" y="810635"/>
                </a:lnTo>
                <a:lnTo>
                  <a:pt x="438511" y="809288"/>
                </a:lnTo>
                <a:lnTo>
                  <a:pt x="502602" y="798834"/>
                </a:lnTo>
                <a:lnTo>
                  <a:pt x="562931" y="778732"/>
                </a:lnTo>
                <a:lnTo>
                  <a:pt x="618658" y="749823"/>
                </a:lnTo>
                <a:lnTo>
                  <a:pt x="668942" y="712947"/>
                </a:lnTo>
                <a:lnTo>
                  <a:pt x="712941" y="668946"/>
                </a:lnTo>
                <a:lnTo>
                  <a:pt x="749815" y="618661"/>
                </a:lnTo>
                <a:lnTo>
                  <a:pt x="778723" y="562933"/>
                </a:lnTo>
                <a:lnTo>
                  <a:pt x="798824" y="502602"/>
                </a:lnTo>
                <a:lnTo>
                  <a:pt x="809278" y="438511"/>
                </a:lnTo>
                <a:lnTo>
                  <a:pt x="810624" y="405317"/>
                </a:lnTo>
                <a:lnTo>
                  <a:pt x="809278" y="372123"/>
                </a:lnTo>
                <a:lnTo>
                  <a:pt x="798824" y="308032"/>
                </a:lnTo>
                <a:lnTo>
                  <a:pt x="778723" y="247701"/>
                </a:lnTo>
                <a:lnTo>
                  <a:pt x="749815" y="191973"/>
                </a:lnTo>
                <a:lnTo>
                  <a:pt x="712941" y="141688"/>
                </a:lnTo>
                <a:lnTo>
                  <a:pt x="668942" y="97687"/>
                </a:lnTo>
                <a:lnTo>
                  <a:pt x="618658" y="60811"/>
                </a:lnTo>
                <a:lnTo>
                  <a:pt x="562931" y="31902"/>
                </a:lnTo>
                <a:lnTo>
                  <a:pt x="502602" y="11800"/>
                </a:lnTo>
                <a:lnTo>
                  <a:pt x="438511" y="1346"/>
                </a:lnTo>
                <a:lnTo>
                  <a:pt x="405317" y="0"/>
                </a:lnTo>
                <a:close/>
              </a:path>
            </a:pathLst>
          </a:custGeom>
          <a:solidFill>
            <a:srgbClr val="7E5C83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708271" y="2904990"/>
            <a:ext cx="874394" cy="874394"/>
          </a:xfrm>
          <a:custGeom>
            <a:avLst/>
            <a:gdLst/>
            <a:ahLst/>
            <a:cxnLst/>
            <a:rect l="l" t="t" r="r" b="b"/>
            <a:pathLst>
              <a:path w="874395" h="874395">
                <a:moveTo>
                  <a:pt x="437054" y="0"/>
                </a:moveTo>
                <a:lnTo>
                  <a:pt x="366254" y="5730"/>
                </a:lnTo>
                <a:lnTo>
                  <a:pt x="299057" y="22317"/>
                </a:lnTo>
                <a:lnTo>
                  <a:pt x="236370" y="48854"/>
                </a:lnTo>
                <a:lnTo>
                  <a:pt x="179100" y="84435"/>
                </a:lnTo>
                <a:lnTo>
                  <a:pt x="128153" y="128151"/>
                </a:lnTo>
                <a:lnTo>
                  <a:pt x="84435" y="179098"/>
                </a:lnTo>
                <a:lnTo>
                  <a:pt x="48855" y="236367"/>
                </a:lnTo>
                <a:lnTo>
                  <a:pt x="22317" y="299052"/>
                </a:lnTo>
                <a:lnTo>
                  <a:pt x="5730" y="366247"/>
                </a:lnTo>
                <a:lnTo>
                  <a:pt x="0" y="437044"/>
                </a:lnTo>
                <a:lnTo>
                  <a:pt x="1451" y="472836"/>
                </a:lnTo>
                <a:lnTo>
                  <a:pt x="12723" y="541946"/>
                </a:lnTo>
                <a:lnTo>
                  <a:pt x="34399" y="607000"/>
                </a:lnTo>
                <a:lnTo>
                  <a:pt x="65571" y="667092"/>
                </a:lnTo>
                <a:lnTo>
                  <a:pt x="105334" y="721315"/>
                </a:lnTo>
                <a:lnTo>
                  <a:pt x="152779" y="768761"/>
                </a:lnTo>
                <a:lnTo>
                  <a:pt x="207001" y="808524"/>
                </a:lnTo>
                <a:lnTo>
                  <a:pt x="267093" y="839698"/>
                </a:lnTo>
                <a:lnTo>
                  <a:pt x="332149" y="861374"/>
                </a:lnTo>
                <a:lnTo>
                  <a:pt x="401261" y="872647"/>
                </a:lnTo>
                <a:lnTo>
                  <a:pt x="437054" y="874099"/>
                </a:lnTo>
                <a:lnTo>
                  <a:pt x="472846" y="872647"/>
                </a:lnTo>
                <a:lnTo>
                  <a:pt x="541956" y="861374"/>
                </a:lnTo>
                <a:lnTo>
                  <a:pt x="607009" y="839698"/>
                </a:lnTo>
                <a:lnTo>
                  <a:pt x="663411" y="810624"/>
                </a:lnTo>
                <a:lnTo>
                  <a:pt x="437054" y="810624"/>
                </a:lnTo>
                <a:lnTo>
                  <a:pt x="406414" y="809386"/>
                </a:lnTo>
                <a:lnTo>
                  <a:pt x="347276" y="799767"/>
                </a:lnTo>
                <a:lnTo>
                  <a:pt x="291636" y="781267"/>
                </a:lnTo>
                <a:lnTo>
                  <a:pt x="240262" y="754655"/>
                </a:lnTo>
                <a:lnTo>
                  <a:pt x="193925" y="720699"/>
                </a:lnTo>
                <a:lnTo>
                  <a:pt x="153393" y="680168"/>
                </a:lnTo>
                <a:lnTo>
                  <a:pt x="119436" y="633833"/>
                </a:lnTo>
                <a:lnTo>
                  <a:pt x="92822" y="582461"/>
                </a:lnTo>
                <a:lnTo>
                  <a:pt x="74321" y="526821"/>
                </a:lnTo>
                <a:lnTo>
                  <a:pt x="64702" y="467684"/>
                </a:lnTo>
                <a:lnTo>
                  <a:pt x="63464" y="437044"/>
                </a:lnTo>
                <a:lnTo>
                  <a:pt x="64702" y="406406"/>
                </a:lnTo>
                <a:lnTo>
                  <a:pt x="74321" y="347273"/>
                </a:lnTo>
                <a:lnTo>
                  <a:pt x="92822" y="291636"/>
                </a:lnTo>
                <a:lnTo>
                  <a:pt x="119436" y="240264"/>
                </a:lnTo>
                <a:lnTo>
                  <a:pt x="153393" y="193928"/>
                </a:lnTo>
                <a:lnTo>
                  <a:pt x="193925" y="153396"/>
                </a:lnTo>
                <a:lnTo>
                  <a:pt x="240262" y="119438"/>
                </a:lnTo>
                <a:lnTo>
                  <a:pt x="291636" y="92823"/>
                </a:lnTo>
                <a:lnTo>
                  <a:pt x="347276" y="74322"/>
                </a:lnTo>
                <a:lnTo>
                  <a:pt x="406414" y="64702"/>
                </a:lnTo>
                <a:lnTo>
                  <a:pt x="437054" y="63464"/>
                </a:lnTo>
                <a:lnTo>
                  <a:pt x="663397" y="63464"/>
                </a:lnTo>
                <a:lnTo>
                  <a:pt x="637731" y="48854"/>
                </a:lnTo>
                <a:lnTo>
                  <a:pt x="575046" y="22317"/>
                </a:lnTo>
                <a:lnTo>
                  <a:pt x="507851" y="5730"/>
                </a:lnTo>
                <a:lnTo>
                  <a:pt x="472846" y="1451"/>
                </a:lnTo>
                <a:lnTo>
                  <a:pt x="437054" y="0"/>
                </a:lnTo>
                <a:close/>
              </a:path>
              <a:path w="874395" h="874395">
                <a:moveTo>
                  <a:pt x="663397" y="63464"/>
                </a:moveTo>
                <a:lnTo>
                  <a:pt x="437054" y="63464"/>
                </a:lnTo>
                <a:lnTo>
                  <a:pt x="467693" y="64702"/>
                </a:lnTo>
                <a:lnTo>
                  <a:pt x="497650" y="68353"/>
                </a:lnTo>
                <a:lnTo>
                  <a:pt x="555133" y="82510"/>
                </a:lnTo>
                <a:lnTo>
                  <a:pt x="608734" y="105165"/>
                </a:lnTo>
                <a:lnTo>
                  <a:pt x="657684" y="135547"/>
                </a:lnTo>
                <a:lnTo>
                  <a:pt x="701214" y="172888"/>
                </a:lnTo>
                <a:lnTo>
                  <a:pt x="738554" y="216419"/>
                </a:lnTo>
                <a:lnTo>
                  <a:pt x="768935" y="265369"/>
                </a:lnTo>
                <a:lnTo>
                  <a:pt x="791589" y="318969"/>
                </a:lnTo>
                <a:lnTo>
                  <a:pt x="805745" y="376451"/>
                </a:lnTo>
                <a:lnTo>
                  <a:pt x="810635" y="437044"/>
                </a:lnTo>
                <a:lnTo>
                  <a:pt x="809396" y="467684"/>
                </a:lnTo>
                <a:lnTo>
                  <a:pt x="799777" y="526821"/>
                </a:lnTo>
                <a:lnTo>
                  <a:pt x="781276" y="582461"/>
                </a:lnTo>
                <a:lnTo>
                  <a:pt x="754663" y="633833"/>
                </a:lnTo>
                <a:lnTo>
                  <a:pt x="720706" y="680168"/>
                </a:lnTo>
                <a:lnTo>
                  <a:pt x="680175" y="720699"/>
                </a:lnTo>
                <a:lnTo>
                  <a:pt x="633838" y="754655"/>
                </a:lnTo>
                <a:lnTo>
                  <a:pt x="582467" y="781267"/>
                </a:lnTo>
                <a:lnTo>
                  <a:pt x="526829" y="799767"/>
                </a:lnTo>
                <a:lnTo>
                  <a:pt x="467693" y="809386"/>
                </a:lnTo>
                <a:lnTo>
                  <a:pt x="437054" y="810624"/>
                </a:lnTo>
                <a:lnTo>
                  <a:pt x="663411" y="810624"/>
                </a:lnTo>
                <a:lnTo>
                  <a:pt x="721321" y="768761"/>
                </a:lnTo>
                <a:lnTo>
                  <a:pt x="768765" y="721315"/>
                </a:lnTo>
                <a:lnTo>
                  <a:pt x="808527" y="667092"/>
                </a:lnTo>
                <a:lnTo>
                  <a:pt x="839699" y="607000"/>
                </a:lnTo>
                <a:lnTo>
                  <a:pt x="861375" y="541946"/>
                </a:lnTo>
                <a:lnTo>
                  <a:pt x="872647" y="472836"/>
                </a:lnTo>
                <a:lnTo>
                  <a:pt x="874099" y="437044"/>
                </a:lnTo>
                <a:lnTo>
                  <a:pt x="872647" y="401252"/>
                </a:lnTo>
                <a:lnTo>
                  <a:pt x="861375" y="332142"/>
                </a:lnTo>
                <a:lnTo>
                  <a:pt x="839699" y="267089"/>
                </a:lnTo>
                <a:lnTo>
                  <a:pt x="808527" y="206999"/>
                </a:lnTo>
                <a:lnTo>
                  <a:pt x="768765" y="152777"/>
                </a:lnTo>
                <a:lnTo>
                  <a:pt x="721321" y="105333"/>
                </a:lnTo>
                <a:lnTo>
                  <a:pt x="667100" y="65571"/>
                </a:lnTo>
                <a:lnTo>
                  <a:pt x="663397" y="6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72526" y="2957394"/>
            <a:ext cx="370205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627641" y="2936721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5" h="810895">
                <a:moveTo>
                  <a:pt x="405317" y="0"/>
                </a:moveTo>
                <a:lnTo>
                  <a:pt x="339660" y="5314"/>
                </a:lnTo>
                <a:lnTo>
                  <a:pt x="277344" y="20697"/>
                </a:lnTo>
                <a:lnTo>
                  <a:pt x="219209" y="45308"/>
                </a:lnTo>
                <a:lnTo>
                  <a:pt x="166097" y="78306"/>
                </a:lnTo>
                <a:lnTo>
                  <a:pt x="118849" y="118849"/>
                </a:lnTo>
                <a:lnTo>
                  <a:pt x="78306" y="166097"/>
                </a:lnTo>
                <a:lnTo>
                  <a:pt x="45308" y="219209"/>
                </a:lnTo>
                <a:lnTo>
                  <a:pt x="20697" y="277344"/>
                </a:lnTo>
                <a:lnTo>
                  <a:pt x="5314" y="339660"/>
                </a:lnTo>
                <a:lnTo>
                  <a:pt x="0" y="405317"/>
                </a:lnTo>
                <a:lnTo>
                  <a:pt x="1346" y="438511"/>
                </a:lnTo>
                <a:lnTo>
                  <a:pt x="11800" y="502602"/>
                </a:lnTo>
                <a:lnTo>
                  <a:pt x="31902" y="562933"/>
                </a:lnTo>
                <a:lnTo>
                  <a:pt x="60811" y="618661"/>
                </a:lnTo>
                <a:lnTo>
                  <a:pt x="97687" y="668946"/>
                </a:lnTo>
                <a:lnTo>
                  <a:pt x="141688" y="712947"/>
                </a:lnTo>
                <a:lnTo>
                  <a:pt x="191973" y="749823"/>
                </a:lnTo>
                <a:lnTo>
                  <a:pt x="247701" y="778732"/>
                </a:lnTo>
                <a:lnTo>
                  <a:pt x="308032" y="798834"/>
                </a:lnTo>
                <a:lnTo>
                  <a:pt x="372123" y="809288"/>
                </a:lnTo>
                <a:lnTo>
                  <a:pt x="405317" y="810635"/>
                </a:lnTo>
                <a:lnTo>
                  <a:pt x="438511" y="809288"/>
                </a:lnTo>
                <a:lnTo>
                  <a:pt x="502602" y="798834"/>
                </a:lnTo>
                <a:lnTo>
                  <a:pt x="562931" y="778732"/>
                </a:lnTo>
                <a:lnTo>
                  <a:pt x="618658" y="749823"/>
                </a:lnTo>
                <a:lnTo>
                  <a:pt x="668942" y="712947"/>
                </a:lnTo>
                <a:lnTo>
                  <a:pt x="712941" y="668946"/>
                </a:lnTo>
                <a:lnTo>
                  <a:pt x="749815" y="618661"/>
                </a:lnTo>
                <a:lnTo>
                  <a:pt x="778723" y="562933"/>
                </a:lnTo>
                <a:lnTo>
                  <a:pt x="798824" y="502602"/>
                </a:lnTo>
                <a:lnTo>
                  <a:pt x="809278" y="438511"/>
                </a:lnTo>
                <a:lnTo>
                  <a:pt x="810624" y="405317"/>
                </a:lnTo>
                <a:lnTo>
                  <a:pt x="809278" y="372123"/>
                </a:lnTo>
                <a:lnTo>
                  <a:pt x="798824" y="308032"/>
                </a:lnTo>
                <a:lnTo>
                  <a:pt x="778723" y="247701"/>
                </a:lnTo>
                <a:lnTo>
                  <a:pt x="749815" y="191973"/>
                </a:lnTo>
                <a:lnTo>
                  <a:pt x="712941" y="141688"/>
                </a:lnTo>
                <a:lnTo>
                  <a:pt x="668942" y="97687"/>
                </a:lnTo>
                <a:lnTo>
                  <a:pt x="618658" y="60811"/>
                </a:lnTo>
                <a:lnTo>
                  <a:pt x="562931" y="31902"/>
                </a:lnTo>
                <a:lnTo>
                  <a:pt x="502602" y="11800"/>
                </a:lnTo>
                <a:lnTo>
                  <a:pt x="438511" y="1346"/>
                </a:lnTo>
                <a:lnTo>
                  <a:pt x="405317" y="0"/>
                </a:lnTo>
                <a:close/>
              </a:path>
            </a:pathLst>
          </a:custGeom>
          <a:solidFill>
            <a:srgbClr val="0FA49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595903" y="2904990"/>
            <a:ext cx="874394" cy="874394"/>
          </a:xfrm>
          <a:custGeom>
            <a:avLst/>
            <a:gdLst/>
            <a:ahLst/>
            <a:cxnLst/>
            <a:rect l="l" t="t" r="r" b="b"/>
            <a:pathLst>
              <a:path w="874395" h="874395">
                <a:moveTo>
                  <a:pt x="437054" y="0"/>
                </a:moveTo>
                <a:lnTo>
                  <a:pt x="366254" y="5730"/>
                </a:lnTo>
                <a:lnTo>
                  <a:pt x="299057" y="22317"/>
                </a:lnTo>
                <a:lnTo>
                  <a:pt x="236370" y="48854"/>
                </a:lnTo>
                <a:lnTo>
                  <a:pt x="179100" y="84435"/>
                </a:lnTo>
                <a:lnTo>
                  <a:pt x="128153" y="128151"/>
                </a:lnTo>
                <a:lnTo>
                  <a:pt x="84435" y="179098"/>
                </a:lnTo>
                <a:lnTo>
                  <a:pt x="48855" y="236367"/>
                </a:lnTo>
                <a:lnTo>
                  <a:pt x="22317" y="299052"/>
                </a:lnTo>
                <a:lnTo>
                  <a:pt x="5730" y="366247"/>
                </a:lnTo>
                <a:lnTo>
                  <a:pt x="0" y="437044"/>
                </a:lnTo>
                <a:lnTo>
                  <a:pt x="1451" y="472836"/>
                </a:lnTo>
                <a:lnTo>
                  <a:pt x="12723" y="541946"/>
                </a:lnTo>
                <a:lnTo>
                  <a:pt x="34399" y="607000"/>
                </a:lnTo>
                <a:lnTo>
                  <a:pt x="65571" y="667092"/>
                </a:lnTo>
                <a:lnTo>
                  <a:pt x="105334" y="721315"/>
                </a:lnTo>
                <a:lnTo>
                  <a:pt x="152779" y="768761"/>
                </a:lnTo>
                <a:lnTo>
                  <a:pt x="207001" y="808524"/>
                </a:lnTo>
                <a:lnTo>
                  <a:pt x="267093" y="839698"/>
                </a:lnTo>
                <a:lnTo>
                  <a:pt x="332149" y="861374"/>
                </a:lnTo>
                <a:lnTo>
                  <a:pt x="401261" y="872647"/>
                </a:lnTo>
                <a:lnTo>
                  <a:pt x="437054" y="874099"/>
                </a:lnTo>
                <a:lnTo>
                  <a:pt x="472846" y="872647"/>
                </a:lnTo>
                <a:lnTo>
                  <a:pt x="541955" y="861374"/>
                </a:lnTo>
                <a:lnTo>
                  <a:pt x="607007" y="839698"/>
                </a:lnTo>
                <a:lnTo>
                  <a:pt x="663408" y="810624"/>
                </a:lnTo>
                <a:lnTo>
                  <a:pt x="437054" y="810624"/>
                </a:lnTo>
                <a:lnTo>
                  <a:pt x="406414" y="809386"/>
                </a:lnTo>
                <a:lnTo>
                  <a:pt x="347276" y="799767"/>
                </a:lnTo>
                <a:lnTo>
                  <a:pt x="291636" y="781267"/>
                </a:lnTo>
                <a:lnTo>
                  <a:pt x="240262" y="754655"/>
                </a:lnTo>
                <a:lnTo>
                  <a:pt x="193925" y="720699"/>
                </a:lnTo>
                <a:lnTo>
                  <a:pt x="153393" y="680168"/>
                </a:lnTo>
                <a:lnTo>
                  <a:pt x="119436" y="633833"/>
                </a:lnTo>
                <a:lnTo>
                  <a:pt x="92822" y="582461"/>
                </a:lnTo>
                <a:lnTo>
                  <a:pt x="74321" y="526821"/>
                </a:lnTo>
                <a:lnTo>
                  <a:pt x="64702" y="467684"/>
                </a:lnTo>
                <a:lnTo>
                  <a:pt x="63464" y="437044"/>
                </a:lnTo>
                <a:lnTo>
                  <a:pt x="64702" y="406406"/>
                </a:lnTo>
                <a:lnTo>
                  <a:pt x="74321" y="347273"/>
                </a:lnTo>
                <a:lnTo>
                  <a:pt x="92822" y="291636"/>
                </a:lnTo>
                <a:lnTo>
                  <a:pt x="119436" y="240264"/>
                </a:lnTo>
                <a:lnTo>
                  <a:pt x="153393" y="193928"/>
                </a:lnTo>
                <a:lnTo>
                  <a:pt x="193925" y="153396"/>
                </a:lnTo>
                <a:lnTo>
                  <a:pt x="240262" y="119438"/>
                </a:lnTo>
                <a:lnTo>
                  <a:pt x="291636" y="92823"/>
                </a:lnTo>
                <a:lnTo>
                  <a:pt x="347276" y="74322"/>
                </a:lnTo>
                <a:lnTo>
                  <a:pt x="406414" y="64702"/>
                </a:lnTo>
                <a:lnTo>
                  <a:pt x="437054" y="63464"/>
                </a:lnTo>
                <a:lnTo>
                  <a:pt x="663394" y="63464"/>
                </a:lnTo>
                <a:lnTo>
                  <a:pt x="637729" y="48854"/>
                </a:lnTo>
                <a:lnTo>
                  <a:pt x="575045" y="22317"/>
                </a:lnTo>
                <a:lnTo>
                  <a:pt x="507851" y="5730"/>
                </a:lnTo>
                <a:lnTo>
                  <a:pt x="472846" y="1451"/>
                </a:lnTo>
                <a:lnTo>
                  <a:pt x="437054" y="0"/>
                </a:lnTo>
                <a:close/>
              </a:path>
              <a:path w="874395" h="874395">
                <a:moveTo>
                  <a:pt x="663394" y="63464"/>
                </a:moveTo>
                <a:lnTo>
                  <a:pt x="437054" y="63464"/>
                </a:lnTo>
                <a:lnTo>
                  <a:pt x="467694" y="64702"/>
                </a:lnTo>
                <a:lnTo>
                  <a:pt x="497652" y="68353"/>
                </a:lnTo>
                <a:lnTo>
                  <a:pt x="555136" y="82510"/>
                </a:lnTo>
                <a:lnTo>
                  <a:pt x="608736" y="105165"/>
                </a:lnTo>
                <a:lnTo>
                  <a:pt x="657685" y="135547"/>
                </a:lnTo>
                <a:lnTo>
                  <a:pt x="701212" y="172888"/>
                </a:lnTo>
                <a:lnTo>
                  <a:pt x="738550" y="216419"/>
                </a:lnTo>
                <a:lnTo>
                  <a:pt x="768929" y="265369"/>
                </a:lnTo>
                <a:lnTo>
                  <a:pt x="791580" y="318969"/>
                </a:lnTo>
                <a:lnTo>
                  <a:pt x="805735" y="376451"/>
                </a:lnTo>
                <a:lnTo>
                  <a:pt x="810624" y="437044"/>
                </a:lnTo>
                <a:lnTo>
                  <a:pt x="809386" y="467684"/>
                </a:lnTo>
                <a:lnTo>
                  <a:pt x="799768" y="526821"/>
                </a:lnTo>
                <a:lnTo>
                  <a:pt x="781269" y="582461"/>
                </a:lnTo>
                <a:lnTo>
                  <a:pt x="754658" y="633833"/>
                </a:lnTo>
                <a:lnTo>
                  <a:pt x="720703" y="680168"/>
                </a:lnTo>
                <a:lnTo>
                  <a:pt x="680174" y="720699"/>
                </a:lnTo>
                <a:lnTo>
                  <a:pt x="633840" y="754655"/>
                </a:lnTo>
                <a:lnTo>
                  <a:pt x="582469" y="781267"/>
                </a:lnTo>
                <a:lnTo>
                  <a:pt x="526831" y="799767"/>
                </a:lnTo>
                <a:lnTo>
                  <a:pt x="467694" y="809386"/>
                </a:lnTo>
                <a:lnTo>
                  <a:pt x="437054" y="810624"/>
                </a:lnTo>
                <a:lnTo>
                  <a:pt x="663408" y="810624"/>
                </a:lnTo>
                <a:lnTo>
                  <a:pt x="721316" y="768761"/>
                </a:lnTo>
                <a:lnTo>
                  <a:pt x="768759" y="721315"/>
                </a:lnTo>
                <a:lnTo>
                  <a:pt x="808520" y="667092"/>
                </a:lnTo>
                <a:lnTo>
                  <a:pt x="839690" y="607000"/>
                </a:lnTo>
                <a:lnTo>
                  <a:pt x="861365" y="541946"/>
                </a:lnTo>
                <a:lnTo>
                  <a:pt x="872637" y="472836"/>
                </a:lnTo>
                <a:lnTo>
                  <a:pt x="874088" y="437044"/>
                </a:lnTo>
                <a:lnTo>
                  <a:pt x="872637" y="401252"/>
                </a:lnTo>
                <a:lnTo>
                  <a:pt x="861365" y="332142"/>
                </a:lnTo>
                <a:lnTo>
                  <a:pt x="839690" y="267089"/>
                </a:lnTo>
                <a:lnTo>
                  <a:pt x="808520" y="206999"/>
                </a:lnTo>
                <a:lnTo>
                  <a:pt x="768759" y="152777"/>
                </a:lnTo>
                <a:lnTo>
                  <a:pt x="721316" y="105333"/>
                </a:lnTo>
                <a:lnTo>
                  <a:pt x="667097" y="65571"/>
                </a:lnTo>
                <a:lnTo>
                  <a:pt x="663394" y="6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66978" y="2983069"/>
            <a:ext cx="370205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2493402" y="2936721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17" y="0"/>
                </a:moveTo>
                <a:lnTo>
                  <a:pt x="339660" y="5314"/>
                </a:lnTo>
                <a:lnTo>
                  <a:pt x="277344" y="20697"/>
                </a:lnTo>
                <a:lnTo>
                  <a:pt x="219209" y="45308"/>
                </a:lnTo>
                <a:lnTo>
                  <a:pt x="166097" y="78306"/>
                </a:lnTo>
                <a:lnTo>
                  <a:pt x="118849" y="118849"/>
                </a:lnTo>
                <a:lnTo>
                  <a:pt x="78306" y="166097"/>
                </a:lnTo>
                <a:lnTo>
                  <a:pt x="45308" y="219209"/>
                </a:lnTo>
                <a:lnTo>
                  <a:pt x="20697" y="277344"/>
                </a:lnTo>
                <a:lnTo>
                  <a:pt x="5314" y="339660"/>
                </a:lnTo>
                <a:lnTo>
                  <a:pt x="0" y="405317"/>
                </a:lnTo>
                <a:lnTo>
                  <a:pt x="1346" y="438511"/>
                </a:lnTo>
                <a:lnTo>
                  <a:pt x="11800" y="502602"/>
                </a:lnTo>
                <a:lnTo>
                  <a:pt x="31902" y="562933"/>
                </a:lnTo>
                <a:lnTo>
                  <a:pt x="60811" y="618661"/>
                </a:lnTo>
                <a:lnTo>
                  <a:pt x="97687" y="668946"/>
                </a:lnTo>
                <a:lnTo>
                  <a:pt x="141688" y="712947"/>
                </a:lnTo>
                <a:lnTo>
                  <a:pt x="191973" y="749823"/>
                </a:lnTo>
                <a:lnTo>
                  <a:pt x="247701" y="778732"/>
                </a:lnTo>
                <a:lnTo>
                  <a:pt x="308032" y="798834"/>
                </a:lnTo>
                <a:lnTo>
                  <a:pt x="372123" y="809288"/>
                </a:lnTo>
                <a:lnTo>
                  <a:pt x="405317" y="810635"/>
                </a:lnTo>
                <a:lnTo>
                  <a:pt x="438511" y="809288"/>
                </a:lnTo>
                <a:lnTo>
                  <a:pt x="502602" y="798834"/>
                </a:lnTo>
                <a:lnTo>
                  <a:pt x="562931" y="778732"/>
                </a:lnTo>
                <a:lnTo>
                  <a:pt x="618658" y="749823"/>
                </a:lnTo>
                <a:lnTo>
                  <a:pt x="668942" y="712947"/>
                </a:lnTo>
                <a:lnTo>
                  <a:pt x="712941" y="668946"/>
                </a:lnTo>
                <a:lnTo>
                  <a:pt x="749815" y="618661"/>
                </a:lnTo>
                <a:lnTo>
                  <a:pt x="778723" y="562933"/>
                </a:lnTo>
                <a:lnTo>
                  <a:pt x="798824" y="502602"/>
                </a:lnTo>
                <a:lnTo>
                  <a:pt x="809278" y="438511"/>
                </a:lnTo>
                <a:lnTo>
                  <a:pt x="810624" y="405317"/>
                </a:lnTo>
                <a:lnTo>
                  <a:pt x="809278" y="372123"/>
                </a:lnTo>
                <a:lnTo>
                  <a:pt x="798824" y="308032"/>
                </a:lnTo>
                <a:lnTo>
                  <a:pt x="778723" y="247701"/>
                </a:lnTo>
                <a:lnTo>
                  <a:pt x="749815" y="191973"/>
                </a:lnTo>
                <a:lnTo>
                  <a:pt x="712941" y="141688"/>
                </a:lnTo>
                <a:lnTo>
                  <a:pt x="668942" y="97687"/>
                </a:lnTo>
                <a:lnTo>
                  <a:pt x="618658" y="60811"/>
                </a:lnTo>
                <a:lnTo>
                  <a:pt x="562931" y="31902"/>
                </a:lnTo>
                <a:lnTo>
                  <a:pt x="502602" y="11800"/>
                </a:lnTo>
                <a:lnTo>
                  <a:pt x="438511" y="1346"/>
                </a:lnTo>
                <a:lnTo>
                  <a:pt x="405317" y="0"/>
                </a:lnTo>
                <a:close/>
              </a:path>
            </a:pathLst>
          </a:custGeom>
          <a:solidFill>
            <a:srgbClr val="02B66A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61675" y="2904990"/>
            <a:ext cx="874394" cy="874394"/>
          </a:xfrm>
          <a:custGeom>
            <a:avLst/>
            <a:gdLst/>
            <a:ahLst/>
            <a:cxnLst/>
            <a:rect l="l" t="t" r="r" b="b"/>
            <a:pathLst>
              <a:path w="874394" h="874395">
                <a:moveTo>
                  <a:pt x="437044" y="0"/>
                </a:moveTo>
                <a:lnTo>
                  <a:pt x="366247" y="5730"/>
                </a:lnTo>
                <a:lnTo>
                  <a:pt x="299052" y="22317"/>
                </a:lnTo>
                <a:lnTo>
                  <a:pt x="236367" y="48854"/>
                </a:lnTo>
                <a:lnTo>
                  <a:pt x="179098" y="84435"/>
                </a:lnTo>
                <a:lnTo>
                  <a:pt x="128151" y="128151"/>
                </a:lnTo>
                <a:lnTo>
                  <a:pt x="84435" y="179098"/>
                </a:lnTo>
                <a:lnTo>
                  <a:pt x="48854" y="236367"/>
                </a:lnTo>
                <a:lnTo>
                  <a:pt x="22317" y="299052"/>
                </a:lnTo>
                <a:lnTo>
                  <a:pt x="5730" y="366247"/>
                </a:lnTo>
                <a:lnTo>
                  <a:pt x="0" y="437044"/>
                </a:lnTo>
                <a:lnTo>
                  <a:pt x="1451" y="472836"/>
                </a:lnTo>
                <a:lnTo>
                  <a:pt x="12723" y="541946"/>
                </a:lnTo>
                <a:lnTo>
                  <a:pt x="34399" y="607000"/>
                </a:lnTo>
                <a:lnTo>
                  <a:pt x="65571" y="667092"/>
                </a:lnTo>
                <a:lnTo>
                  <a:pt x="105333" y="721315"/>
                </a:lnTo>
                <a:lnTo>
                  <a:pt x="152777" y="768761"/>
                </a:lnTo>
                <a:lnTo>
                  <a:pt x="206999" y="808524"/>
                </a:lnTo>
                <a:lnTo>
                  <a:pt x="267089" y="839698"/>
                </a:lnTo>
                <a:lnTo>
                  <a:pt x="332142" y="861374"/>
                </a:lnTo>
                <a:lnTo>
                  <a:pt x="401252" y="872647"/>
                </a:lnTo>
                <a:lnTo>
                  <a:pt x="437044" y="874099"/>
                </a:lnTo>
                <a:lnTo>
                  <a:pt x="472836" y="872647"/>
                </a:lnTo>
                <a:lnTo>
                  <a:pt x="541945" y="861374"/>
                </a:lnTo>
                <a:lnTo>
                  <a:pt x="606999" y="839698"/>
                </a:lnTo>
                <a:lnTo>
                  <a:pt x="663400" y="810624"/>
                </a:lnTo>
                <a:lnTo>
                  <a:pt x="437044" y="810624"/>
                </a:lnTo>
                <a:lnTo>
                  <a:pt x="406403" y="809386"/>
                </a:lnTo>
                <a:lnTo>
                  <a:pt x="347265" y="799767"/>
                </a:lnTo>
                <a:lnTo>
                  <a:pt x="291625" y="781267"/>
                </a:lnTo>
                <a:lnTo>
                  <a:pt x="240252" y="754655"/>
                </a:lnTo>
                <a:lnTo>
                  <a:pt x="193915" y="720699"/>
                </a:lnTo>
                <a:lnTo>
                  <a:pt x="153383" y="680168"/>
                </a:lnTo>
                <a:lnTo>
                  <a:pt x="119425" y="633833"/>
                </a:lnTo>
                <a:lnTo>
                  <a:pt x="92812" y="582461"/>
                </a:lnTo>
                <a:lnTo>
                  <a:pt x="74311" y="526821"/>
                </a:lnTo>
                <a:lnTo>
                  <a:pt x="64692" y="467684"/>
                </a:lnTo>
                <a:lnTo>
                  <a:pt x="63453" y="437044"/>
                </a:lnTo>
                <a:lnTo>
                  <a:pt x="64692" y="406406"/>
                </a:lnTo>
                <a:lnTo>
                  <a:pt x="74311" y="347273"/>
                </a:lnTo>
                <a:lnTo>
                  <a:pt x="92812" y="291636"/>
                </a:lnTo>
                <a:lnTo>
                  <a:pt x="119425" y="240264"/>
                </a:lnTo>
                <a:lnTo>
                  <a:pt x="153383" y="193928"/>
                </a:lnTo>
                <a:lnTo>
                  <a:pt x="193915" y="153396"/>
                </a:lnTo>
                <a:lnTo>
                  <a:pt x="240252" y="119438"/>
                </a:lnTo>
                <a:lnTo>
                  <a:pt x="291625" y="92823"/>
                </a:lnTo>
                <a:lnTo>
                  <a:pt x="347265" y="74322"/>
                </a:lnTo>
                <a:lnTo>
                  <a:pt x="406403" y="64702"/>
                </a:lnTo>
                <a:lnTo>
                  <a:pt x="437044" y="63464"/>
                </a:lnTo>
                <a:lnTo>
                  <a:pt x="663387" y="63464"/>
                </a:lnTo>
                <a:lnTo>
                  <a:pt x="637721" y="48854"/>
                </a:lnTo>
                <a:lnTo>
                  <a:pt x="575036" y="22317"/>
                </a:lnTo>
                <a:lnTo>
                  <a:pt x="507841" y="5730"/>
                </a:lnTo>
                <a:lnTo>
                  <a:pt x="472836" y="1451"/>
                </a:lnTo>
                <a:lnTo>
                  <a:pt x="437044" y="0"/>
                </a:lnTo>
                <a:close/>
              </a:path>
              <a:path w="874394" h="874395">
                <a:moveTo>
                  <a:pt x="663387" y="63464"/>
                </a:moveTo>
                <a:lnTo>
                  <a:pt x="437044" y="63464"/>
                </a:lnTo>
                <a:lnTo>
                  <a:pt x="467685" y="64702"/>
                </a:lnTo>
                <a:lnTo>
                  <a:pt x="497644" y="68353"/>
                </a:lnTo>
                <a:lnTo>
                  <a:pt x="555130" y="82510"/>
                </a:lnTo>
                <a:lnTo>
                  <a:pt x="608733" y="105165"/>
                </a:lnTo>
                <a:lnTo>
                  <a:pt x="657683" y="135547"/>
                </a:lnTo>
                <a:lnTo>
                  <a:pt x="701211" y="172888"/>
                </a:lnTo>
                <a:lnTo>
                  <a:pt x="738549" y="216419"/>
                </a:lnTo>
                <a:lnTo>
                  <a:pt x="768929" y="265369"/>
                </a:lnTo>
                <a:lnTo>
                  <a:pt x="791580" y="318969"/>
                </a:lnTo>
                <a:lnTo>
                  <a:pt x="805735" y="376451"/>
                </a:lnTo>
                <a:lnTo>
                  <a:pt x="810624" y="437044"/>
                </a:lnTo>
                <a:lnTo>
                  <a:pt x="809386" y="467684"/>
                </a:lnTo>
                <a:lnTo>
                  <a:pt x="799768" y="526821"/>
                </a:lnTo>
                <a:lnTo>
                  <a:pt x="781269" y="582461"/>
                </a:lnTo>
                <a:lnTo>
                  <a:pt x="754657" y="633833"/>
                </a:lnTo>
                <a:lnTo>
                  <a:pt x="720702" y="680168"/>
                </a:lnTo>
                <a:lnTo>
                  <a:pt x="680173" y="720699"/>
                </a:lnTo>
                <a:lnTo>
                  <a:pt x="633837" y="754655"/>
                </a:lnTo>
                <a:lnTo>
                  <a:pt x="582465" y="781267"/>
                </a:lnTo>
                <a:lnTo>
                  <a:pt x="526825" y="799767"/>
                </a:lnTo>
                <a:lnTo>
                  <a:pt x="467685" y="809386"/>
                </a:lnTo>
                <a:lnTo>
                  <a:pt x="437044" y="810624"/>
                </a:lnTo>
                <a:lnTo>
                  <a:pt x="663400" y="810624"/>
                </a:lnTo>
                <a:lnTo>
                  <a:pt x="721310" y="768761"/>
                </a:lnTo>
                <a:lnTo>
                  <a:pt x="768755" y="721315"/>
                </a:lnTo>
                <a:lnTo>
                  <a:pt x="808517" y="667092"/>
                </a:lnTo>
                <a:lnTo>
                  <a:pt x="839689" y="607000"/>
                </a:lnTo>
                <a:lnTo>
                  <a:pt x="861364" y="541946"/>
                </a:lnTo>
                <a:lnTo>
                  <a:pt x="872637" y="472836"/>
                </a:lnTo>
                <a:lnTo>
                  <a:pt x="874088" y="437044"/>
                </a:lnTo>
                <a:lnTo>
                  <a:pt x="872637" y="401252"/>
                </a:lnTo>
                <a:lnTo>
                  <a:pt x="861364" y="332142"/>
                </a:lnTo>
                <a:lnTo>
                  <a:pt x="839689" y="267089"/>
                </a:lnTo>
                <a:lnTo>
                  <a:pt x="808517" y="206999"/>
                </a:lnTo>
                <a:lnTo>
                  <a:pt x="768755" y="152777"/>
                </a:lnTo>
                <a:lnTo>
                  <a:pt x="721310" y="105333"/>
                </a:lnTo>
                <a:lnTo>
                  <a:pt x="667089" y="65571"/>
                </a:lnTo>
                <a:lnTo>
                  <a:pt x="663387" y="6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713746" y="2983069"/>
            <a:ext cx="370205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6253396" y="2936721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27" y="0"/>
                </a:moveTo>
                <a:lnTo>
                  <a:pt x="339668" y="5314"/>
                </a:lnTo>
                <a:lnTo>
                  <a:pt x="277349" y="20697"/>
                </a:lnTo>
                <a:lnTo>
                  <a:pt x="219213" y="45308"/>
                </a:lnTo>
                <a:lnTo>
                  <a:pt x="166100" y="78306"/>
                </a:lnTo>
                <a:lnTo>
                  <a:pt x="118851" y="118849"/>
                </a:lnTo>
                <a:lnTo>
                  <a:pt x="78307" y="166097"/>
                </a:lnTo>
                <a:lnTo>
                  <a:pt x="45309" y="219209"/>
                </a:lnTo>
                <a:lnTo>
                  <a:pt x="20698" y="277344"/>
                </a:lnTo>
                <a:lnTo>
                  <a:pt x="5314" y="339660"/>
                </a:lnTo>
                <a:lnTo>
                  <a:pt x="0" y="405317"/>
                </a:lnTo>
                <a:lnTo>
                  <a:pt x="1346" y="438511"/>
                </a:lnTo>
                <a:lnTo>
                  <a:pt x="11800" y="502602"/>
                </a:lnTo>
                <a:lnTo>
                  <a:pt x="31902" y="562933"/>
                </a:lnTo>
                <a:lnTo>
                  <a:pt x="60812" y="618661"/>
                </a:lnTo>
                <a:lnTo>
                  <a:pt x="97688" y="668946"/>
                </a:lnTo>
                <a:lnTo>
                  <a:pt x="141690" y="712947"/>
                </a:lnTo>
                <a:lnTo>
                  <a:pt x="191976" y="749823"/>
                </a:lnTo>
                <a:lnTo>
                  <a:pt x="247705" y="778732"/>
                </a:lnTo>
                <a:lnTo>
                  <a:pt x="308038" y="798834"/>
                </a:lnTo>
                <a:lnTo>
                  <a:pt x="372132" y="809288"/>
                </a:lnTo>
                <a:lnTo>
                  <a:pt x="405327" y="810635"/>
                </a:lnTo>
                <a:lnTo>
                  <a:pt x="438521" y="809288"/>
                </a:lnTo>
                <a:lnTo>
                  <a:pt x="502613" y="798834"/>
                </a:lnTo>
                <a:lnTo>
                  <a:pt x="562943" y="778732"/>
                </a:lnTo>
                <a:lnTo>
                  <a:pt x="618672" y="749823"/>
                </a:lnTo>
                <a:lnTo>
                  <a:pt x="668957" y="712947"/>
                </a:lnTo>
                <a:lnTo>
                  <a:pt x="712957" y="668946"/>
                </a:lnTo>
                <a:lnTo>
                  <a:pt x="749833" y="618661"/>
                </a:lnTo>
                <a:lnTo>
                  <a:pt x="778742" y="562933"/>
                </a:lnTo>
                <a:lnTo>
                  <a:pt x="798845" y="502602"/>
                </a:lnTo>
                <a:lnTo>
                  <a:pt x="809299" y="438511"/>
                </a:lnTo>
                <a:lnTo>
                  <a:pt x="810645" y="405317"/>
                </a:lnTo>
                <a:lnTo>
                  <a:pt x="809299" y="372123"/>
                </a:lnTo>
                <a:lnTo>
                  <a:pt x="798845" y="308032"/>
                </a:lnTo>
                <a:lnTo>
                  <a:pt x="778742" y="247701"/>
                </a:lnTo>
                <a:lnTo>
                  <a:pt x="749833" y="191973"/>
                </a:lnTo>
                <a:lnTo>
                  <a:pt x="712957" y="141688"/>
                </a:lnTo>
                <a:lnTo>
                  <a:pt x="668957" y="97687"/>
                </a:lnTo>
                <a:lnTo>
                  <a:pt x="618672" y="60811"/>
                </a:lnTo>
                <a:lnTo>
                  <a:pt x="562943" y="31902"/>
                </a:lnTo>
                <a:lnTo>
                  <a:pt x="502613" y="11800"/>
                </a:lnTo>
                <a:lnTo>
                  <a:pt x="438521" y="1346"/>
                </a:lnTo>
                <a:lnTo>
                  <a:pt x="405327" y="0"/>
                </a:lnTo>
                <a:close/>
              </a:path>
            </a:pathLst>
          </a:custGeom>
          <a:solidFill>
            <a:srgbClr val="337897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221668" y="2904990"/>
            <a:ext cx="874394" cy="874394"/>
          </a:xfrm>
          <a:custGeom>
            <a:avLst/>
            <a:gdLst/>
            <a:ahLst/>
            <a:cxnLst/>
            <a:rect l="l" t="t" r="r" b="b"/>
            <a:pathLst>
              <a:path w="874394" h="874395">
                <a:moveTo>
                  <a:pt x="437054" y="0"/>
                </a:moveTo>
                <a:lnTo>
                  <a:pt x="366254" y="5730"/>
                </a:lnTo>
                <a:lnTo>
                  <a:pt x="299057" y="22317"/>
                </a:lnTo>
                <a:lnTo>
                  <a:pt x="236370" y="48854"/>
                </a:lnTo>
                <a:lnTo>
                  <a:pt x="179100" y="84435"/>
                </a:lnTo>
                <a:lnTo>
                  <a:pt x="128153" y="128151"/>
                </a:lnTo>
                <a:lnTo>
                  <a:pt x="84435" y="179098"/>
                </a:lnTo>
                <a:lnTo>
                  <a:pt x="48855" y="236367"/>
                </a:lnTo>
                <a:lnTo>
                  <a:pt x="22317" y="299052"/>
                </a:lnTo>
                <a:lnTo>
                  <a:pt x="5730" y="366247"/>
                </a:lnTo>
                <a:lnTo>
                  <a:pt x="0" y="437044"/>
                </a:lnTo>
                <a:lnTo>
                  <a:pt x="1451" y="472836"/>
                </a:lnTo>
                <a:lnTo>
                  <a:pt x="12723" y="541946"/>
                </a:lnTo>
                <a:lnTo>
                  <a:pt x="34399" y="607000"/>
                </a:lnTo>
                <a:lnTo>
                  <a:pt x="65571" y="667092"/>
                </a:lnTo>
                <a:lnTo>
                  <a:pt x="105334" y="721315"/>
                </a:lnTo>
                <a:lnTo>
                  <a:pt x="152779" y="768761"/>
                </a:lnTo>
                <a:lnTo>
                  <a:pt x="207001" y="808524"/>
                </a:lnTo>
                <a:lnTo>
                  <a:pt x="267093" y="839698"/>
                </a:lnTo>
                <a:lnTo>
                  <a:pt x="332149" y="861374"/>
                </a:lnTo>
                <a:lnTo>
                  <a:pt x="401261" y="872647"/>
                </a:lnTo>
                <a:lnTo>
                  <a:pt x="437054" y="874099"/>
                </a:lnTo>
                <a:lnTo>
                  <a:pt x="472847" y="872647"/>
                </a:lnTo>
                <a:lnTo>
                  <a:pt x="541956" y="861374"/>
                </a:lnTo>
                <a:lnTo>
                  <a:pt x="607011" y="839698"/>
                </a:lnTo>
                <a:lnTo>
                  <a:pt x="663414" y="810624"/>
                </a:lnTo>
                <a:lnTo>
                  <a:pt x="437054" y="810624"/>
                </a:lnTo>
                <a:lnTo>
                  <a:pt x="406414" y="809386"/>
                </a:lnTo>
                <a:lnTo>
                  <a:pt x="347276" y="799767"/>
                </a:lnTo>
                <a:lnTo>
                  <a:pt x="291636" y="781267"/>
                </a:lnTo>
                <a:lnTo>
                  <a:pt x="240262" y="754655"/>
                </a:lnTo>
                <a:lnTo>
                  <a:pt x="193925" y="720699"/>
                </a:lnTo>
                <a:lnTo>
                  <a:pt x="153393" y="680168"/>
                </a:lnTo>
                <a:lnTo>
                  <a:pt x="119436" y="633833"/>
                </a:lnTo>
                <a:lnTo>
                  <a:pt x="92822" y="582461"/>
                </a:lnTo>
                <a:lnTo>
                  <a:pt x="74321" y="526821"/>
                </a:lnTo>
                <a:lnTo>
                  <a:pt x="64702" y="467684"/>
                </a:lnTo>
                <a:lnTo>
                  <a:pt x="63464" y="437044"/>
                </a:lnTo>
                <a:lnTo>
                  <a:pt x="64702" y="406406"/>
                </a:lnTo>
                <a:lnTo>
                  <a:pt x="74321" y="347273"/>
                </a:lnTo>
                <a:lnTo>
                  <a:pt x="92822" y="291636"/>
                </a:lnTo>
                <a:lnTo>
                  <a:pt x="119436" y="240264"/>
                </a:lnTo>
                <a:lnTo>
                  <a:pt x="153393" y="193928"/>
                </a:lnTo>
                <a:lnTo>
                  <a:pt x="193925" y="153396"/>
                </a:lnTo>
                <a:lnTo>
                  <a:pt x="240262" y="119438"/>
                </a:lnTo>
                <a:lnTo>
                  <a:pt x="291636" y="92823"/>
                </a:lnTo>
                <a:lnTo>
                  <a:pt x="347276" y="74322"/>
                </a:lnTo>
                <a:lnTo>
                  <a:pt x="406414" y="64702"/>
                </a:lnTo>
                <a:lnTo>
                  <a:pt x="437054" y="63464"/>
                </a:lnTo>
                <a:lnTo>
                  <a:pt x="663400" y="63464"/>
                </a:lnTo>
                <a:lnTo>
                  <a:pt x="637734" y="48854"/>
                </a:lnTo>
                <a:lnTo>
                  <a:pt x="575047" y="22317"/>
                </a:lnTo>
                <a:lnTo>
                  <a:pt x="507852" y="5730"/>
                </a:lnTo>
                <a:lnTo>
                  <a:pt x="472847" y="1451"/>
                </a:lnTo>
                <a:lnTo>
                  <a:pt x="437054" y="0"/>
                </a:lnTo>
                <a:close/>
              </a:path>
              <a:path w="874394" h="874395">
                <a:moveTo>
                  <a:pt x="663400" y="63464"/>
                </a:moveTo>
                <a:lnTo>
                  <a:pt x="437054" y="63464"/>
                </a:lnTo>
                <a:lnTo>
                  <a:pt x="467693" y="64702"/>
                </a:lnTo>
                <a:lnTo>
                  <a:pt x="497650" y="68353"/>
                </a:lnTo>
                <a:lnTo>
                  <a:pt x="555134" y="82510"/>
                </a:lnTo>
                <a:lnTo>
                  <a:pt x="608736" y="105165"/>
                </a:lnTo>
                <a:lnTo>
                  <a:pt x="657688" y="135547"/>
                </a:lnTo>
                <a:lnTo>
                  <a:pt x="701219" y="172888"/>
                </a:lnTo>
                <a:lnTo>
                  <a:pt x="738561" y="216419"/>
                </a:lnTo>
                <a:lnTo>
                  <a:pt x="768944" y="265369"/>
                </a:lnTo>
                <a:lnTo>
                  <a:pt x="791598" y="318969"/>
                </a:lnTo>
                <a:lnTo>
                  <a:pt x="805755" y="376451"/>
                </a:lnTo>
                <a:lnTo>
                  <a:pt x="810645" y="437044"/>
                </a:lnTo>
                <a:lnTo>
                  <a:pt x="809406" y="467684"/>
                </a:lnTo>
                <a:lnTo>
                  <a:pt x="799787" y="526821"/>
                </a:lnTo>
                <a:lnTo>
                  <a:pt x="781285" y="582461"/>
                </a:lnTo>
                <a:lnTo>
                  <a:pt x="754670" y="633833"/>
                </a:lnTo>
                <a:lnTo>
                  <a:pt x="720712" y="680168"/>
                </a:lnTo>
                <a:lnTo>
                  <a:pt x="680179" y="720699"/>
                </a:lnTo>
                <a:lnTo>
                  <a:pt x="633841" y="754655"/>
                </a:lnTo>
                <a:lnTo>
                  <a:pt x="582468" y="781267"/>
                </a:lnTo>
                <a:lnTo>
                  <a:pt x="526829" y="799767"/>
                </a:lnTo>
                <a:lnTo>
                  <a:pt x="467693" y="809386"/>
                </a:lnTo>
                <a:lnTo>
                  <a:pt x="437054" y="810624"/>
                </a:lnTo>
                <a:lnTo>
                  <a:pt x="663414" y="810624"/>
                </a:lnTo>
                <a:lnTo>
                  <a:pt x="721325" y="768761"/>
                </a:lnTo>
                <a:lnTo>
                  <a:pt x="768771" y="721315"/>
                </a:lnTo>
                <a:lnTo>
                  <a:pt x="808535" y="667092"/>
                </a:lnTo>
                <a:lnTo>
                  <a:pt x="839708" y="607000"/>
                </a:lnTo>
                <a:lnTo>
                  <a:pt x="861385" y="541946"/>
                </a:lnTo>
                <a:lnTo>
                  <a:pt x="872657" y="472836"/>
                </a:lnTo>
                <a:lnTo>
                  <a:pt x="874109" y="437044"/>
                </a:lnTo>
                <a:lnTo>
                  <a:pt x="872657" y="401252"/>
                </a:lnTo>
                <a:lnTo>
                  <a:pt x="861385" y="332142"/>
                </a:lnTo>
                <a:lnTo>
                  <a:pt x="839708" y="267089"/>
                </a:lnTo>
                <a:lnTo>
                  <a:pt x="808535" y="206999"/>
                </a:lnTo>
                <a:lnTo>
                  <a:pt x="768771" y="152777"/>
                </a:lnTo>
                <a:lnTo>
                  <a:pt x="721325" y="105333"/>
                </a:lnTo>
                <a:lnTo>
                  <a:pt x="667102" y="65571"/>
                </a:lnTo>
                <a:lnTo>
                  <a:pt x="663400" y="6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497973" y="4691736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89" h="110489">
                <a:moveTo>
                  <a:pt x="49902" y="0"/>
                </a:moveTo>
                <a:lnTo>
                  <a:pt x="14381" y="18204"/>
                </a:lnTo>
                <a:lnTo>
                  <a:pt x="0" y="58669"/>
                </a:lnTo>
                <a:lnTo>
                  <a:pt x="2734" y="72440"/>
                </a:lnTo>
                <a:lnTo>
                  <a:pt x="28860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8"/>
                </a:lnTo>
                <a:lnTo>
                  <a:pt x="91111" y="13942"/>
                </a:lnTo>
                <a:lnTo>
                  <a:pt x="49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500020" y="2944010"/>
            <a:ext cx="2432050" cy="414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4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6225" marR="41910">
              <a:lnSpc>
                <a:spcPct val="79300"/>
              </a:lnSpc>
              <a:spcBef>
                <a:spcPts val="3135"/>
              </a:spcBef>
            </a:pPr>
            <a:r>
              <a:rPr sz="2000" b="1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JECUCIÓN CONT</a:t>
            </a:r>
            <a:r>
              <a:rPr sz="2000" b="1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TUAL</a:t>
            </a:r>
          </a:p>
          <a:p>
            <a:pPr marL="600075" algn="just">
              <a:lnSpc>
                <a:spcPts val="2080"/>
              </a:lnSpc>
              <a:spcBef>
                <a:spcPts val="994"/>
              </a:spcBef>
            </a:pPr>
            <a:endParaRPr lang="es-PE" sz="1950" spc="35" dirty="0">
              <a:solidFill>
                <a:schemeClr val="bg1"/>
              </a:solidFill>
              <a:latin typeface="Arial Regular"/>
              <a:cs typeface="SenticoSansDT"/>
            </a:endParaRPr>
          </a:p>
          <a:p>
            <a:pPr marL="600075" algn="just">
              <a:lnSpc>
                <a:spcPts val="2080"/>
              </a:lnSpc>
              <a:spcBef>
                <a:spcPts val="994"/>
              </a:spcBef>
            </a:pPr>
            <a:r>
              <a:rPr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nanciero.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marR="185420" algn="just">
              <a:lnSpc>
                <a:spcPct val="77900"/>
              </a:lnSpc>
              <a:spcBef>
                <a:spcPts val="254"/>
              </a:spcBef>
            </a:pPr>
            <a:endParaRPr lang="es-PE" spc="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marR="185420" algn="just">
              <a:lnSpc>
                <a:spcPct val="77900"/>
              </a:lnSpc>
              <a:spcBef>
                <a:spcPts val="254"/>
              </a:spcBef>
            </a:pPr>
            <a:r>
              <a:rPr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</a:t>
            </a:r>
            <a:r>
              <a:rPr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marR="185420" algn="just">
              <a:lnSpc>
                <a:spcPct val="77900"/>
              </a:lnSpc>
              <a:spcBef>
                <a:spcPts val="254"/>
              </a:spcBef>
            </a:pP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marR="36830">
              <a:lnSpc>
                <a:spcPct val="77900"/>
              </a:lnSpc>
            </a:pP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</a:t>
            </a:r>
            <a:r>
              <a:rPr spc="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contrat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12117" y="4630549"/>
            <a:ext cx="2572507" cy="2442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 marR="5080">
              <a:lnSpc>
                <a:spcPct val="77900"/>
              </a:lnSpc>
            </a:pP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</a:t>
            </a:r>
            <a:r>
              <a:rPr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</a:t>
            </a:r>
            <a:r>
              <a:rPr lang="es-ES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</a:t>
            </a:r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">
              <a:lnSpc>
                <a:spcPts val="1565"/>
              </a:lnSpc>
            </a:pP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nancier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" marR="253365">
              <a:lnSpc>
                <a:spcPct val="77900"/>
              </a:lnSpc>
              <a:spcBef>
                <a:spcPts val="254"/>
              </a:spcBef>
            </a:pPr>
            <a:r>
              <a:rPr lang="es-PE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</a:t>
            </a:r>
            <a:r>
              <a:rPr lang="es-PE"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</a:t>
            </a:r>
            <a:r>
              <a:rPr lang="es-PE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P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" marR="253365">
              <a:lnSpc>
                <a:spcPct val="77900"/>
              </a:lnSpc>
              <a:spcBef>
                <a:spcPts val="254"/>
              </a:spcBef>
            </a:pP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</a:t>
            </a:r>
          </a:p>
          <a:p>
            <a:pPr marL="98425" marR="843280">
              <a:lnSpc>
                <a:spcPct val="77900"/>
              </a:lnSpc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ES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pc="3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" marR="843280" defTabSz="2149475">
              <a:lnSpc>
                <a:spcPct val="77900"/>
              </a:lnSpc>
            </a:pPr>
            <a:endParaRPr lang="es-ES" spc="3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" marR="843280" defTabSz="2149475">
              <a:lnSpc>
                <a:spcPct val="77900"/>
              </a:lnSpc>
            </a:pPr>
            <a:r>
              <a:rPr lang="es-ES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incorpora al PPIP.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408325" y="4009167"/>
            <a:ext cx="2107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</a:t>
            </a:r>
            <a:r>
              <a:rPr sz="20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ACIÓN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310298" y="4546726"/>
            <a:ext cx="2406281" cy="371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7900"/>
              </a:lnSpc>
            </a:pP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estructurar e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565"/>
              </a:lnSpc>
            </a:pP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565"/>
              </a:lnSpc>
            </a:pP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98475">
              <a:lnSpc>
                <a:spcPct val="77900"/>
              </a:lnSpc>
              <a:spcBef>
                <a:spcPts val="254"/>
              </a:spcBef>
            </a:pPr>
            <a:r>
              <a:rPr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</a:t>
            </a:r>
            <a:r>
              <a:rPr lang="es-ES"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Incial</a:t>
            </a:r>
            <a:r>
              <a:rPr lang="es-ES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</a:t>
            </a:r>
            <a:r>
              <a:rPr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ontrato</a:t>
            </a:r>
            <a:r>
              <a:rPr lang="es-ES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(VIC)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pc="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98475">
              <a:lnSpc>
                <a:spcPct val="77900"/>
              </a:lnSpc>
              <a:spcBef>
                <a:spcPts val="254"/>
              </a:spcBef>
            </a:pP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825"/>
              </a:lnSpc>
            </a:pP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Reunione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825"/>
              </a:lnSpc>
            </a:pPr>
            <a:r>
              <a:rPr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ES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qu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opinará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la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IC.</a:t>
            </a:r>
          </a:p>
          <a:p>
            <a:pPr marL="12700" marR="113030">
              <a:lnSpc>
                <a:spcPct val="77900"/>
              </a:lnSpc>
              <a:spcBef>
                <a:spcPts val="254"/>
              </a:spcBef>
            </a:pP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pc="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3030">
              <a:lnSpc>
                <a:spcPct val="77900"/>
              </a:lnSpc>
              <a:spcBef>
                <a:spcPts val="254"/>
              </a:spcBef>
            </a:pPr>
            <a:r>
              <a:rPr spc="3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Declaratori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interés.*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184562" y="4009167"/>
            <a:ext cx="24936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</a:t>
            </a:r>
            <a:r>
              <a:rPr sz="20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ACIÓN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149287" y="4569071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5" y="103097"/>
                </a:lnTo>
                <a:lnTo>
                  <a:pt x="57099" y="110016"/>
                </a:lnTo>
                <a:lnTo>
                  <a:pt x="71272" y="107621"/>
                </a:lnTo>
                <a:lnTo>
                  <a:pt x="102961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5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101129" y="5482642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5" y="103097"/>
                </a:lnTo>
                <a:lnTo>
                  <a:pt x="57099" y="110016"/>
                </a:lnTo>
                <a:lnTo>
                  <a:pt x="71272" y="107621"/>
                </a:lnTo>
                <a:lnTo>
                  <a:pt x="102961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5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124962" y="6327573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5" y="103097"/>
                </a:lnTo>
                <a:lnTo>
                  <a:pt x="57099" y="110016"/>
                </a:lnTo>
                <a:lnTo>
                  <a:pt x="71272" y="107621"/>
                </a:lnTo>
                <a:lnTo>
                  <a:pt x="102961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5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7" name="object 87"/>
          <p:cNvSpPr/>
          <p:nvPr/>
        </p:nvSpPr>
        <p:spPr>
          <a:xfrm flipV="1">
            <a:off x="9124962" y="7770108"/>
            <a:ext cx="110489" cy="110488"/>
          </a:xfrm>
          <a:custGeom>
            <a:avLst/>
            <a:gdLst/>
            <a:ahLst/>
            <a:cxnLst/>
            <a:rect l="l" t="t" r="r" b="b"/>
            <a:pathLst>
              <a:path w="110490" h="110490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5" y="103097"/>
                </a:lnTo>
                <a:lnTo>
                  <a:pt x="57099" y="110016"/>
                </a:lnTo>
                <a:lnTo>
                  <a:pt x="71272" y="107621"/>
                </a:lnTo>
                <a:lnTo>
                  <a:pt x="102961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5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170377" y="4546726"/>
            <a:ext cx="2346406" cy="3322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42010">
              <a:lnSpc>
                <a:spcPct val="77900"/>
              </a:lnSpc>
              <a:tabLst>
                <a:tab pos="1127125" algn="l"/>
              </a:tabLst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</a:t>
            </a:r>
            <a:r>
              <a:rPr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mercado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78460">
              <a:lnSpc>
                <a:spcPct val="77900"/>
              </a:lnSpc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378460">
              <a:lnSpc>
                <a:spcPct val="77900"/>
              </a:lnSpc>
            </a:pPr>
            <a:endParaRPr lang="es-ES" spc="7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78460">
              <a:lnSpc>
                <a:spcPct val="77900"/>
              </a:lnSpc>
            </a:pPr>
            <a:r>
              <a:rPr lang="es-ES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Bases y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</a:t>
            </a:r>
            <a:r>
              <a:rPr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pc="3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565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825"/>
              </a:lnSpc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Opinione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77900"/>
              </a:lnSpc>
              <a:spcBef>
                <a:spcPts val="254"/>
              </a:spcBef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  <a:p>
            <a:pPr marL="12700" marR="5080">
              <a:lnSpc>
                <a:spcPct val="77900"/>
              </a:lnSpc>
              <a:spcBef>
                <a:spcPts val="254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67359">
              <a:lnSpc>
                <a:spcPct val="77900"/>
              </a:lnSpc>
            </a:pP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Suscripció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</a:t>
            </a:r>
            <a:r>
              <a:rPr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114698" y="4009167"/>
            <a:ext cx="2058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ANSACCIÓN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984382" y="4569071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2982160" y="5641666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975374" y="6714262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90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082153" y="7974349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158017" y="0"/>
                </a:moveTo>
                <a:lnTo>
                  <a:pt x="248149" y="0"/>
                </a:lnTo>
                <a:lnTo>
                  <a:pt x="227796" y="822"/>
                </a:lnTo>
                <a:lnTo>
                  <a:pt x="188514" y="7212"/>
                </a:lnTo>
                <a:lnTo>
                  <a:pt x="151556" y="19501"/>
                </a:lnTo>
                <a:lnTo>
                  <a:pt x="117433" y="37179"/>
                </a:lnTo>
                <a:lnTo>
                  <a:pt x="86654" y="59736"/>
                </a:lnTo>
                <a:lnTo>
                  <a:pt x="47877" y="101598"/>
                </a:lnTo>
                <a:lnTo>
                  <a:pt x="27697" y="134113"/>
                </a:lnTo>
                <a:lnTo>
                  <a:pt x="12650" y="169717"/>
                </a:lnTo>
                <a:lnTo>
                  <a:pt x="3247" y="207899"/>
                </a:lnTo>
                <a:lnTo>
                  <a:pt x="0" y="248149"/>
                </a:lnTo>
                <a:lnTo>
                  <a:pt x="0" y="1158027"/>
                </a:lnTo>
                <a:lnTo>
                  <a:pt x="3247" y="1198277"/>
                </a:lnTo>
                <a:lnTo>
                  <a:pt x="12650" y="1236459"/>
                </a:lnTo>
                <a:lnTo>
                  <a:pt x="27697" y="1272063"/>
                </a:lnTo>
                <a:lnTo>
                  <a:pt x="47877" y="1304578"/>
                </a:lnTo>
                <a:lnTo>
                  <a:pt x="86654" y="1346440"/>
                </a:lnTo>
                <a:lnTo>
                  <a:pt x="117433" y="1368997"/>
                </a:lnTo>
                <a:lnTo>
                  <a:pt x="151556" y="1386675"/>
                </a:lnTo>
                <a:lnTo>
                  <a:pt x="188514" y="1398964"/>
                </a:lnTo>
                <a:lnTo>
                  <a:pt x="227796" y="1405354"/>
                </a:lnTo>
                <a:lnTo>
                  <a:pt x="248149" y="1406177"/>
                </a:lnTo>
                <a:lnTo>
                  <a:pt x="1158017" y="1406177"/>
                </a:lnTo>
                <a:lnTo>
                  <a:pt x="1198269" y="1402929"/>
                </a:lnTo>
                <a:lnTo>
                  <a:pt x="1236453" y="1393525"/>
                </a:lnTo>
                <a:lnTo>
                  <a:pt x="1272057" y="1378477"/>
                </a:lnTo>
                <a:lnTo>
                  <a:pt x="1304572" y="1358296"/>
                </a:lnTo>
                <a:lnTo>
                  <a:pt x="1346434" y="1319518"/>
                </a:lnTo>
                <a:lnTo>
                  <a:pt x="1368989" y="1288739"/>
                </a:lnTo>
                <a:lnTo>
                  <a:pt x="1386666" y="1254615"/>
                </a:lnTo>
                <a:lnTo>
                  <a:pt x="1398954" y="1217658"/>
                </a:lnTo>
                <a:lnTo>
                  <a:pt x="1405344" y="1178378"/>
                </a:lnTo>
                <a:lnTo>
                  <a:pt x="1406166" y="1158027"/>
                </a:lnTo>
                <a:lnTo>
                  <a:pt x="1406166" y="248149"/>
                </a:lnTo>
                <a:lnTo>
                  <a:pt x="1402918" y="207899"/>
                </a:lnTo>
                <a:lnTo>
                  <a:pt x="1393516" y="169717"/>
                </a:lnTo>
                <a:lnTo>
                  <a:pt x="1378469" y="134113"/>
                </a:lnTo>
                <a:lnTo>
                  <a:pt x="1358289" y="101598"/>
                </a:lnTo>
                <a:lnTo>
                  <a:pt x="1319511" y="59736"/>
                </a:lnTo>
                <a:lnTo>
                  <a:pt x="1288733" y="37179"/>
                </a:lnTo>
                <a:lnTo>
                  <a:pt x="1254609" y="19501"/>
                </a:lnTo>
                <a:lnTo>
                  <a:pt x="1217651" y="7212"/>
                </a:lnTo>
                <a:lnTo>
                  <a:pt x="1178369" y="822"/>
                </a:lnTo>
                <a:lnTo>
                  <a:pt x="1158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082153" y="7974349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406166" y="1158027"/>
                </a:moveTo>
                <a:lnTo>
                  <a:pt x="1402918" y="1198277"/>
                </a:lnTo>
                <a:lnTo>
                  <a:pt x="1393516" y="1236459"/>
                </a:lnTo>
                <a:lnTo>
                  <a:pt x="1378469" y="1272063"/>
                </a:lnTo>
                <a:lnTo>
                  <a:pt x="1358289" y="1304578"/>
                </a:lnTo>
                <a:lnTo>
                  <a:pt x="1319511" y="1346440"/>
                </a:lnTo>
                <a:lnTo>
                  <a:pt x="1288733" y="1368997"/>
                </a:lnTo>
                <a:lnTo>
                  <a:pt x="1254609" y="1386675"/>
                </a:lnTo>
                <a:lnTo>
                  <a:pt x="1217651" y="1398964"/>
                </a:lnTo>
                <a:lnTo>
                  <a:pt x="1178369" y="1405354"/>
                </a:lnTo>
                <a:lnTo>
                  <a:pt x="1158017" y="1406177"/>
                </a:lnTo>
                <a:lnTo>
                  <a:pt x="248149" y="1406177"/>
                </a:lnTo>
                <a:lnTo>
                  <a:pt x="207897" y="1402929"/>
                </a:lnTo>
                <a:lnTo>
                  <a:pt x="169713" y="1393525"/>
                </a:lnTo>
                <a:lnTo>
                  <a:pt x="134108" y="1378477"/>
                </a:lnTo>
                <a:lnTo>
                  <a:pt x="101593" y="1358296"/>
                </a:lnTo>
                <a:lnTo>
                  <a:pt x="59732" y="1319518"/>
                </a:lnTo>
                <a:lnTo>
                  <a:pt x="37177" y="1288739"/>
                </a:lnTo>
                <a:lnTo>
                  <a:pt x="19500" y="1254615"/>
                </a:lnTo>
                <a:lnTo>
                  <a:pt x="7211" y="1217658"/>
                </a:lnTo>
                <a:lnTo>
                  <a:pt x="822" y="1178378"/>
                </a:lnTo>
                <a:lnTo>
                  <a:pt x="0" y="1158027"/>
                </a:lnTo>
                <a:lnTo>
                  <a:pt x="0" y="248149"/>
                </a:lnTo>
                <a:lnTo>
                  <a:pt x="3247" y="207899"/>
                </a:lnTo>
                <a:lnTo>
                  <a:pt x="12650" y="169717"/>
                </a:lnTo>
                <a:lnTo>
                  <a:pt x="27697" y="134113"/>
                </a:lnTo>
                <a:lnTo>
                  <a:pt x="47877" y="101598"/>
                </a:lnTo>
                <a:lnTo>
                  <a:pt x="86654" y="59736"/>
                </a:lnTo>
                <a:lnTo>
                  <a:pt x="117433" y="37179"/>
                </a:lnTo>
                <a:lnTo>
                  <a:pt x="151556" y="19501"/>
                </a:lnTo>
                <a:lnTo>
                  <a:pt x="188514" y="7212"/>
                </a:lnTo>
                <a:lnTo>
                  <a:pt x="227796" y="822"/>
                </a:lnTo>
                <a:lnTo>
                  <a:pt x="248149" y="0"/>
                </a:lnTo>
                <a:lnTo>
                  <a:pt x="1158017" y="0"/>
                </a:lnTo>
                <a:lnTo>
                  <a:pt x="1198269" y="3248"/>
                </a:lnTo>
                <a:lnTo>
                  <a:pt x="1236453" y="12651"/>
                </a:lnTo>
                <a:lnTo>
                  <a:pt x="1272057" y="27699"/>
                </a:lnTo>
                <a:lnTo>
                  <a:pt x="1304572" y="47880"/>
                </a:lnTo>
                <a:lnTo>
                  <a:pt x="1346434" y="86659"/>
                </a:lnTo>
                <a:lnTo>
                  <a:pt x="1368989" y="117437"/>
                </a:lnTo>
                <a:lnTo>
                  <a:pt x="1386666" y="151561"/>
                </a:lnTo>
                <a:lnTo>
                  <a:pt x="1398954" y="188518"/>
                </a:lnTo>
                <a:lnTo>
                  <a:pt x="1405344" y="227798"/>
                </a:lnTo>
                <a:lnTo>
                  <a:pt x="1406166" y="248149"/>
                </a:lnTo>
                <a:lnTo>
                  <a:pt x="1406166" y="1158027"/>
                </a:lnTo>
                <a:close/>
              </a:path>
            </a:pathLst>
          </a:custGeom>
          <a:ln w="62039">
            <a:solidFill>
              <a:srgbClr val="B4B1B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210437" y="8883714"/>
            <a:ext cx="493395" cy="393700"/>
          </a:xfrm>
          <a:custGeom>
            <a:avLst/>
            <a:gdLst/>
            <a:ahLst/>
            <a:cxnLst/>
            <a:rect l="l" t="t" r="r" b="b"/>
            <a:pathLst>
              <a:path w="493395" h="393700">
                <a:moveTo>
                  <a:pt x="0" y="163785"/>
                </a:moveTo>
                <a:lnTo>
                  <a:pt x="0" y="393684"/>
                </a:lnTo>
                <a:lnTo>
                  <a:pt x="186703" y="244694"/>
                </a:lnTo>
                <a:lnTo>
                  <a:pt x="67097" y="244694"/>
                </a:lnTo>
                <a:lnTo>
                  <a:pt x="0" y="163785"/>
                </a:lnTo>
                <a:close/>
              </a:path>
              <a:path w="493395" h="393700">
                <a:moveTo>
                  <a:pt x="493335" y="0"/>
                </a:moveTo>
                <a:lnTo>
                  <a:pt x="67097" y="244694"/>
                </a:lnTo>
                <a:lnTo>
                  <a:pt x="186703" y="244694"/>
                </a:lnTo>
                <a:lnTo>
                  <a:pt x="493335" y="0"/>
                </a:lnTo>
                <a:close/>
              </a:path>
            </a:pathLst>
          </a:custGeom>
          <a:solidFill>
            <a:srgbClr val="765C83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159819" y="8292565"/>
            <a:ext cx="1255395" cy="79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0"/>
              </a:lnSpc>
            </a:pP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78000"/>
              </a:lnSpc>
              <a:spcBef>
                <a:spcPts val="210"/>
              </a:spcBef>
            </a:pP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Multianua</a:t>
            </a:r>
            <a:r>
              <a:rPr sz="1500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5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de inversiones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500" spc="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45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969806" y="7974349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158017" y="0"/>
                </a:moveTo>
                <a:lnTo>
                  <a:pt x="248139" y="0"/>
                </a:lnTo>
                <a:lnTo>
                  <a:pt x="227787" y="822"/>
                </a:lnTo>
                <a:lnTo>
                  <a:pt x="188508" y="7212"/>
                </a:lnTo>
                <a:lnTo>
                  <a:pt x="151552" y="19501"/>
                </a:lnTo>
                <a:lnTo>
                  <a:pt x="117430" y="37179"/>
                </a:lnTo>
                <a:lnTo>
                  <a:pt x="86653" y="59736"/>
                </a:lnTo>
                <a:lnTo>
                  <a:pt x="47876" y="101598"/>
                </a:lnTo>
                <a:lnTo>
                  <a:pt x="27696" y="134113"/>
                </a:lnTo>
                <a:lnTo>
                  <a:pt x="12650" y="169717"/>
                </a:lnTo>
                <a:lnTo>
                  <a:pt x="3247" y="207899"/>
                </a:lnTo>
                <a:lnTo>
                  <a:pt x="0" y="248149"/>
                </a:lnTo>
                <a:lnTo>
                  <a:pt x="0" y="1158027"/>
                </a:lnTo>
                <a:lnTo>
                  <a:pt x="3247" y="1198277"/>
                </a:lnTo>
                <a:lnTo>
                  <a:pt x="12650" y="1236459"/>
                </a:lnTo>
                <a:lnTo>
                  <a:pt x="27696" y="1272063"/>
                </a:lnTo>
                <a:lnTo>
                  <a:pt x="47876" y="1304578"/>
                </a:lnTo>
                <a:lnTo>
                  <a:pt x="86653" y="1346440"/>
                </a:lnTo>
                <a:lnTo>
                  <a:pt x="117430" y="1368997"/>
                </a:lnTo>
                <a:lnTo>
                  <a:pt x="151552" y="1386675"/>
                </a:lnTo>
                <a:lnTo>
                  <a:pt x="188508" y="1398964"/>
                </a:lnTo>
                <a:lnTo>
                  <a:pt x="227787" y="1405354"/>
                </a:lnTo>
                <a:lnTo>
                  <a:pt x="248139" y="1406177"/>
                </a:lnTo>
                <a:lnTo>
                  <a:pt x="1158017" y="1406177"/>
                </a:lnTo>
                <a:lnTo>
                  <a:pt x="1198269" y="1402929"/>
                </a:lnTo>
                <a:lnTo>
                  <a:pt x="1236453" y="1393525"/>
                </a:lnTo>
                <a:lnTo>
                  <a:pt x="1272057" y="1378477"/>
                </a:lnTo>
                <a:lnTo>
                  <a:pt x="1304572" y="1358296"/>
                </a:lnTo>
                <a:lnTo>
                  <a:pt x="1346434" y="1319518"/>
                </a:lnTo>
                <a:lnTo>
                  <a:pt x="1368989" y="1288739"/>
                </a:lnTo>
                <a:lnTo>
                  <a:pt x="1386666" y="1254615"/>
                </a:lnTo>
                <a:lnTo>
                  <a:pt x="1398954" y="1217658"/>
                </a:lnTo>
                <a:lnTo>
                  <a:pt x="1405344" y="1178378"/>
                </a:lnTo>
                <a:lnTo>
                  <a:pt x="1406166" y="1158027"/>
                </a:lnTo>
                <a:lnTo>
                  <a:pt x="1406166" y="248149"/>
                </a:lnTo>
                <a:lnTo>
                  <a:pt x="1402918" y="207899"/>
                </a:lnTo>
                <a:lnTo>
                  <a:pt x="1393516" y="169717"/>
                </a:lnTo>
                <a:lnTo>
                  <a:pt x="1378469" y="134113"/>
                </a:lnTo>
                <a:lnTo>
                  <a:pt x="1358289" y="101598"/>
                </a:lnTo>
                <a:lnTo>
                  <a:pt x="1319511" y="59736"/>
                </a:lnTo>
                <a:lnTo>
                  <a:pt x="1288733" y="37179"/>
                </a:lnTo>
                <a:lnTo>
                  <a:pt x="1254609" y="19501"/>
                </a:lnTo>
                <a:lnTo>
                  <a:pt x="1217651" y="7212"/>
                </a:lnTo>
                <a:lnTo>
                  <a:pt x="1178369" y="822"/>
                </a:lnTo>
                <a:lnTo>
                  <a:pt x="1158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969806" y="7974349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406166" y="1158027"/>
                </a:moveTo>
                <a:lnTo>
                  <a:pt x="1402918" y="1198277"/>
                </a:lnTo>
                <a:lnTo>
                  <a:pt x="1393516" y="1236459"/>
                </a:lnTo>
                <a:lnTo>
                  <a:pt x="1378469" y="1272063"/>
                </a:lnTo>
                <a:lnTo>
                  <a:pt x="1358289" y="1304578"/>
                </a:lnTo>
                <a:lnTo>
                  <a:pt x="1319511" y="1346440"/>
                </a:lnTo>
                <a:lnTo>
                  <a:pt x="1288733" y="1368997"/>
                </a:lnTo>
                <a:lnTo>
                  <a:pt x="1254609" y="1386675"/>
                </a:lnTo>
                <a:lnTo>
                  <a:pt x="1217651" y="1398964"/>
                </a:lnTo>
                <a:lnTo>
                  <a:pt x="1178369" y="1405354"/>
                </a:lnTo>
                <a:lnTo>
                  <a:pt x="1158017" y="1406177"/>
                </a:lnTo>
                <a:lnTo>
                  <a:pt x="248139" y="1406177"/>
                </a:lnTo>
                <a:lnTo>
                  <a:pt x="207889" y="1402929"/>
                </a:lnTo>
                <a:lnTo>
                  <a:pt x="169708" y="1393525"/>
                </a:lnTo>
                <a:lnTo>
                  <a:pt x="134105" y="1378477"/>
                </a:lnTo>
                <a:lnTo>
                  <a:pt x="101591" y="1358296"/>
                </a:lnTo>
                <a:lnTo>
                  <a:pt x="59731" y="1319518"/>
                </a:lnTo>
                <a:lnTo>
                  <a:pt x="37177" y="1288739"/>
                </a:lnTo>
                <a:lnTo>
                  <a:pt x="19500" y="1254615"/>
                </a:lnTo>
                <a:lnTo>
                  <a:pt x="7211" y="1217658"/>
                </a:lnTo>
                <a:lnTo>
                  <a:pt x="822" y="1178378"/>
                </a:lnTo>
                <a:lnTo>
                  <a:pt x="0" y="1158027"/>
                </a:lnTo>
                <a:lnTo>
                  <a:pt x="0" y="248149"/>
                </a:lnTo>
                <a:lnTo>
                  <a:pt x="3247" y="207899"/>
                </a:lnTo>
                <a:lnTo>
                  <a:pt x="12650" y="169717"/>
                </a:lnTo>
                <a:lnTo>
                  <a:pt x="27696" y="134113"/>
                </a:lnTo>
                <a:lnTo>
                  <a:pt x="47876" y="101598"/>
                </a:lnTo>
                <a:lnTo>
                  <a:pt x="86653" y="59736"/>
                </a:lnTo>
                <a:lnTo>
                  <a:pt x="117430" y="37179"/>
                </a:lnTo>
                <a:lnTo>
                  <a:pt x="151552" y="19501"/>
                </a:lnTo>
                <a:lnTo>
                  <a:pt x="188508" y="7212"/>
                </a:lnTo>
                <a:lnTo>
                  <a:pt x="227787" y="822"/>
                </a:lnTo>
                <a:lnTo>
                  <a:pt x="248139" y="0"/>
                </a:lnTo>
                <a:lnTo>
                  <a:pt x="1158017" y="0"/>
                </a:lnTo>
                <a:lnTo>
                  <a:pt x="1198269" y="3248"/>
                </a:lnTo>
                <a:lnTo>
                  <a:pt x="1236453" y="12651"/>
                </a:lnTo>
                <a:lnTo>
                  <a:pt x="1272057" y="27699"/>
                </a:lnTo>
                <a:lnTo>
                  <a:pt x="1304572" y="47880"/>
                </a:lnTo>
                <a:lnTo>
                  <a:pt x="1346434" y="86659"/>
                </a:lnTo>
                <a:lnTo>
                  <a:pt x="1368989" y="117437"/>
                </a:lnTo>
                <a:lnTo>
                  <a:pt x="1386666" y="151561"/>
                </a:lnTo>
                <a:lnTo>
                  <a:pt x="1398954" y="188518"/>
                </a:lnTo>
                <a:lnTo>
                  <a:pt x="1405344" y="227798"/>
                </a:lnTo>
                <a:lnTo>
                  <a:pt x="1406166" y="248149"/>
                </a:lnTo>
                <a:lnTo>
                  <a:pt x="1406166" y="1158027"/>
                </a:lnTo>
                <a:close/>
              </a:path>
            </a:pathLst>
          </a:custGeom>
          <a:ln w="62039">
            <a:solidFill>
              <a:srgbClr val="B4B1B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098090" y="8883714"/>
            <a:ext cx="493395" cy="393700"/>
          </a:xfrm>
          <a:custGeom>
            <a:avLst/>
            <a:gdLst/>
            <a:ahLst/>
            <a:cxnLst/>
            <a:rect l="l" t="t" r="r" b="b"/>
            <a:pathLst>
              <a:path w="493395" h="393700">
                <a:moveTo>
                  <a:pt x="0" y="163785"/>
                </a:moveTo>
                <a:lnTo>
                  <a:pt x="0" y="393684"/>
                </a:lnTo>
                <a:lnTo>
                  <a:pt x="186703" y="244694"/>
                </a:lnTo>
                <a:lnTo>
                  <a:pt x="67097" y="244694"/>
                </a:lnTo>
                <a:lnTo>
                  <a:pt x="0" y="163785"/>
                </a:lnTo>
                <a:close/>
              </a:path>
              <a:path w="493395" h="393700">
                <a:moveTo>
                  <a:pt x="493335" y="0"/>
                </a:moveTo>
                <a:lnTo>
                  <a:pt x="67097" y="244694"/>
                </a:lnTo>
                <a:lnTo>
                  <a:pt x="186703" y="244694"/>
                </a:lnTo>
                <a:lnTo>
                  <a:pt x="493335" y="0"/>
                </a:lnTo>
                <a:close/>
              </a:path>
            </a:pathLst>
          </a:custGeom>
          <a:solidFill>
            <a:srgbClr val="C4171A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117546" y="8518144"/>
            <a:ext cx="1094591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 algn="ctr">
              <a:lnSpc>
                <a:spcPct val="78000"/>
              </a:lnSpc>
            </a:pP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sz="15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5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de evaluación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0857459" y="7974349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158017" y="0"/>
                </a:moveTo>
                <a:lnTo>
                  <a:pt x="248139" y="0"/>
                </a:lnTo>
                <a:lnTo>
                  <a:pt x="227787" y="822"/>
                </a:lnTo>
                <a:lnTo>
                  <a:pt x="188508" y="7212"/>
                </a:lnTo>
                <a:lnTo>
                  <a:pt x="151552" y="19501"/>
                </a:lnTo>
                <a:lnTo>
                  <a:pt x="117430" y="37179"/>
                </a:lnTo>
                <a:lnTo>
                  <a:pt x="86653" y="59736"/>
                </a:lnTo>
                <a:lnTo>
                  <a:pt x="47876" y="101598"/>
                </a:lnTo>
                <a:lnTo>
                  <a:pt x="27696" y="134113"/>
                </a:lnTo>
                <a:lnTo>
                  <a:pt x="12650" y="169717"/>
                </a:lnTo>
                <a:lnTo>
                  <a:pt x="3247" y="207899"/>
                </a:lnTo>
                <a:lnTo>
                  <a:pt x="0" y="248149"/>
                </a:lnTo>
                <a:lnTo>
                  <a:pt x="0" y="1158027"/>
                </a:lnTo>
                <a:lnTo>
                  <a:pt x="3247" y="1198277"/>
                </a:lnTo>
                <a:lnTo>
                  <a:pt x="12650" y="1236459"/>
                </a:lnTo>
                <a:lnTo>
                  <a:pt x="27696" y="1272063"/>
                </a:lnTo>
                <a:lnTo>
                  <a:pt x="47876" y="1304578"/>
                </a:lnTo>
                <a:lnTo>
                  <a:pt x="86653" y="1346440"/>
                </a:lnTo>
                <a:lnTo>
                  <a:pt x="117430" y="1368997"/>
                </a:lnTo>
                <a:lnTo>
                  <a:pt x="151552" y="1386675"/>
                </a:lnTo>
                <a:lnTo>
                  <a:pt x="188508" y="1398964"/>
                </a:lnTo>
                <a:lnTo>
                  <a:pt x="227787" y="1405354"/>
                </a:lnTo>
                <a:lnTo>
                  <a:pt x="248139" y="1406177"/>
                </a:lnTo>
                <a:lnTo>
                  <a:pt x="1158017" y="1406177"/>
                </a:lnTo>
                <a:lnTo>
                  <a:pt x="1198269" y="1402929"/>
                </a:lnTo>
                <a:lnTo>
                  <a:pt x="1236453" y="1393525"/>
                </a:lnTo>
                <a:lnTo>
                  <a:pt x="1272057" y="1378477"/>
                </a:lnTo>
                <a:lnTo>
                  <a:pt x="1304572" y="1358296"/>
                </a:lnTo>
                <a:lnTo>
                  <a:pt x="1346434" y="1319518"/>
                </a:lnTo>
                <a:lnTo>
                  <a:pt x="1368989" y="1288739"/>
                </a:lnTo>
                <a:lnTo>
                  <a:pt x="1386666" y="1254615"/>
                </a:lnTo>
                <a:lnTo>
                  <a:pt x="1398954" y="1217658"/>
                </a:lnTo>
                <a:lnTo>
                  <a:pt x="1405344" y="1178378"/>
                </a:lnTo>
                <a:lnTo>
                  <a:pt x="1406166" y="1158027"/>
                </a:lnTo>
                <a:lnTo>
                  <a:pt x="1406166" y="248149"/>
                </a:lnTo>
                <a:lnTo>
                  <a:pt x="1402918" y="207899"/>
                </a:lnTo>
                <a:lnTo>
                  <a:pt x="1393516" y="169717"/>
                </a:lnTo>
                <a:lnTo>
                  <a:pt x="1378469" y="134113"/>
                </a:lnTo>
                <a:lnTo>
                  <a:pt x="1358289" y="101598"/>
                </a:lnTo>
                <a:lnTo>
                  <a:pt x="1319511" y="59736"/>
                </a:lnTo>
                <a:lnTo>
                  <a:pt x="1288733" y="37179"/>
                </a:lnTo>
                <a:lnTo>
                  <a:pt x="1254609" y="19501"/>
                </a:lnTo>
                <a:lnTo>
                  <a:pt x="1217651" y="7212"/>
                </a:lnTo>
                <a:lnTo>
                  <a:pt x="1178369" y="822"/>
                </a:lnTo>
                <a:lnTo>
                  <a:pt x="1158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0857459" y="7974349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406166" y="1158027"/>
                </a:moveTo>
                <a:lnTo>
                  <a:pt x="1402918" y="1198277"/>
                </a:lnTo>
                <a:lnTo>
                  <a:pt x="1393516" y="1236459"/>
                </a:lnTo>
                <a:lnTo>
                  <a:pt x="1378469" y="1272063"/>
                </a:lnTo>
                <a:lnTo>
                  <a:pt x="1358289" y="1304578"/>
                </a:lnTo>
                <a:lnTo>
                  <a:pt x="1319511" y="1346440"/>
                </a:lnTo>
                <a:lnTo>
                  <a:pt x="1288733" y="1368997"/>
                </a:lnTo>
                <a:lnTo>
                  <a:pt x="1254609" y="1386675"/>
                </a:lnTo>
                <a:lnTo>
                  <a:pt x="1217651" y="1398964"/>
                </a:lnTo>
                <a:lnTo>
                  <a:pt x="1178369" y="1405354"/>
                </a:lnTo>
                <a:lnTo>
                  <a:pt x="1158017" y="1406177"/>
                </a:lnTo>
                <a:lnTo>
                  <a:pt x="248139" y="1406177"/>
                </a:lnTo>
                <a:lnTo>
                  <a:pt x="207889" y="1402929"/>
                </a:lnTo>
                <a:lnTo>
                  <a:pt x="169708" y="1393525"/>
                </a:lnTo>
                <a:lnTo>
                  <a:pt x="134105" y="1378477"/>
                </a:lnTo>
                <a:lnTo>
                  <a:pt x="101591" y="1358296"/>
                </a:lnTo>
                <a:lnTo>
                  <a:pt x="59731" y="1319518"/>
                </a:lnTo>
                <a:lnTo>
                  <a:pt x="37177" y="1288739"/>
                </a:lnTo>
                <a:lnTo>
                  <a:pt x="19500" y="1254615"/>
                </a:lnTo>
                <a:lnTo>
                  <a:pt x="7211" y="1217658"/>
                </a:lnTo>
                <a:lnTo>
                  <a:pt x="822" y="1178378"/>
                </a:lnTo>
                <a:lnTo>
                  <a:pt x="0" y="1158027"/>
                </a:lnTo>
                <a:lnTo>
                  <a:pt x="0" y="248149"/>
                </a:lnTo>
                <a:lnTo>
                  <a:pt x="3247" y="207899"/>
                </a:lnTo>
                <a:lnTo>
                  <a:pt x="12650" y="169717"/>
                </a:lnTo>
                <a:lnTo>
                  <a:pt x="27696" y="134113"/>
                </a:lnTo>
                <a:lnTo>
                  <a:pt x="47876" y="101598"/>
                </a:lnTo>
                <a:lnTo>
                  <a:pt x="86653" y="59736"/>
                </a:lnTo>
                <a:lnTo>
                  <a:pt x="117430" y="37179"/>
                </a:lnTo>
                <a:lnTo>
                  <a:pt x="151552" y="19501"/>
                </a:lnTo>
                <a:lnTo>
                  <a:pt x="188508" y="7212"/>
                </a:lnTo>
                <a:lnTo>
                  <a:pt x="227787" y="822"/>
                </a:lnTo>
                <a:lnTo>
                  <a:pt x="248139" y="0"/>
                </a:lnTo>
                <a:lnTo>
                  <a:pt x="1158017" y="0"/>
                </a:lnTo>
                <a:lnTo>
                  <a:pt x="1198269" y="3248"/>
                </a:lnTo>
                <a:lnTo>
                  <a:pt x="1236453" y="12651"/>
                </a:lnTo>
                <a:lnTo>
                  <a:pt x="1272057" y="27699"/>
                </a:lnTo>
                <a:lnTo>
                  <a:pt x="1304572" y="47880"/>
                </a:lnTo>
                <a:lnTo>
                  <a:pt x="1346434" y="86659"/>
                </a:lnTo>
                <a:lnTo>
                  <a:pt x="1368989" y="117437"/>
                </a:lnTo>
                <a:lnTo>
                  <a:pt x="1386666" y="151561"/>
                </a:lnTo>
                <a:lnTo>
                  <a:pt x="1398954" y="188518"/>
                </a:lnTo>
                <a:lnTo>
                  <a:pt x="1405344" y="227798"/>
                </a:lnTo>
                <a:lnTo>
                  <a:pt x="1406166" y="248149"/>
                </a:lnTo>
                <a:lnTo>
                  <a:pt x="1406166" y="1158027"/>
                </a:lnTo>
                <a:close/>
              </a:path>
            </a:pathLst>
          </a:custGeom>
          <a:ln w="62039">
            <a:solidFill>
              <a:srgbClr val="B4B1B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1985743" y="8883714"/>
            <a:ext cx="493395" cy="393700"/>
          </a:xfrm>
          <a:custGeom>
            <a:avLst/>
            <a:gdLst/>
            <a:ahLst/>
            <a:cxnLst/>
            <a:rect l="l" t="t" r="r" b="b"/>
            <a:pathLst>
              <a:path w="493395" h="393700">
                <a:moveTo>
                  <a:pt x="0" y="163785"/>
                </a:moveTo>
                <a:lnTo>
                  <a:pt x="0" y="393684"/>
                </a:lnTo>
                <a:lnTo>
                  <a:pt x="186703" y="244694"/>
                </a:lnTo>
                <a:lnTo>
                  <a:pt x="67097" y="244694"/>
                </a:lnTo>
                <a:lnTo>
                  <a:pt x="0" y="163785"/>
                </a:lnTo>
                <a:close/>
              </a:path>
              <a:path w="493395" h="393700">
                <a:moveTo>
                  <a:pt x="493335" y="0"/>
                </a:moveTo>
                <a:lnTo>
                  <a:pt x="67097" y="244694"/>
                </a:lnTo>
                <a:lnTo>
                  <a:pt x="186703" y="244694"/>
                </a:lnTo>
                <a:lnTo>
                  <a:pt x="493335" y="0"/>
                </a:lnTo>
                <a:close/>
              </a:path>
            </a:pathLst>
          </a:custGeom>
          <a:solidFill>
            <a:srgbClr val="F1A941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034603" y="8399309"/>
            <a:ext cx="1002030" cy="72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0970" algn="ctr">
              <a:lnSpc>
                <a:spcPct val="78000"/>
              </a:lnSpc>
            </a:pPr>
            <a:r>
              <a:rPr lang="es-ES" sz="1500" spc="40" dirty="0">
                <a:latin typeface="Arial" panose="020B0604020202020204" pitchFamily="34" charset="0"/>
                <a:cs typeface="Arial" panose="020B0604020202020204" pitchFamily="34" charset="0"/>
              </a:rPr>
              <a:t>Versión</a:t>
            </a:r>
          </a:p>
          <a:p>
            <a:pPr marL="12700" marR="5080" indent="140970" algn="ctr">
              <a:lnSpc>
                <a:spcPct val="78000"/>
              </a:lnSpc>
            </a:pPr>
            <a:r>
              <a:rPr lang="es-ES" sz="1500" spc="40" dirty="0">
                <a:latin typeface="Arial" panose="020B0604020202020204" pitchFamily="34" charset="0"/>
                <a:cs typeface="Arial" panose="020B0604020202020204" pitchFamily="34" charset="0"/>
              </a:rPr>
              <a:t>Inicial del Contrato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4855405" y="7974349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158017" y="0"/>
                </a:moveTo>
                <a:lnTo>
                  <a:pt x="248139" y="0"/>
                </a:lnTo>
                <a:lnTo>
                  <a:pt x="227787" y="822"/>
                </a:lnTo>
                <a:lnTo>
                  <a:pt x="188508" y="7212"/>
                </a:lnTo>
                <a:lnTo>
                  <a:pt x="151552" y="19501"/>
                </a:lnTo>
                <a:lnTo>
                  <a:pt x="117430" y="37179"/>
                </a:lnTo>
                <a:lnTo>
                  <a:pt x="86653" y="59736"/>
                </a:lnTo>
                <a:lnTo>
                  <a:pt x="47876" y="101598"/>
                </a:lnTo>
                <a:lnTo>
                  <a:pt x="27696" y="134113"/>
                </a:lnTo>
                <a:lnTo>
                  <a:pt x="12650" y="169717"/>
                </a:lnTo>
                <a:lnTo>
                  <a:pt x="3247" y="207899"/>
                </a:lnTo>
                <a:lnTo>
                  <a:pt x="0" y="248149"/>
                </a:lnTo>
                <a:lnTo>
                  <a:pt x="0" y="1158027"/>
                </a:lnTo>
                <a:lnTo>
                  <a:pt x="3247" y="1198277"/>
                </a:lnTo>
                <a:lnTo>
                  <a:pt x="12650" y="1236459"/>
                </a:lnTo>
                <a:lnTo>
                  <a:pt x="27696" y="1272063"/>
                </a:lnTo>
                <a:lnTo>
                  <a:pt x="47876" y="1304578"/>
                </a:lnTo>
                <a:lnTo>
                  <a:pt x="86653" y="1346440"/>
                </a:lnTo>
                <a:lnTo>
                  <a:pt x="117430" y="1368997"/>
                </a:lnTo>
                <a:lnTo>
                  <a:pt x="151552" y="1386675"/>
                </a:lnTo>
                <a:lnTo>
                  <a:pt x="188508" y="1398964"/>
                </a:lnTo>
                <a:lnTo>
                  <a:pt x="227787" y="1405354"/>
                </a:lnTo>
                <a:lnTo>
                  <a:pt x="248139" y="1406177"/>
                </a:lnTo>
                <a:lnTo>
                  <a:pt x="1158017" y="1406177"/>
                </a:lnTo>
                <a:lnTo>
                  <a:pt x="1198269" y="1402929"/>
                </a:lnTo>
                <a:lnTo>
                  <a:pt x="1236453" y="1393525"/>
                </a:lnTo>
                <a:lnTo>
                  <a:pt x="1272057" y="1378477"/>
                </a:lnTo>
                <a:lnTo>
                  <a:pt x="1304572" y="1358296"/>
                </a:lnTo>
                <a:lnTo>
                  <a:pt x="1346434" y="1319518"/>
                </a:lnTo>
                <a:lnTo>
                  <a:pt x="1368989" y="1288739"/>
                </a:lnTo>
                <a:lnTo>
                  <a:pt x="1386666" y="1254615"/>
                </a:lnTo>
                <a:lnTo>
                  <a:pt x="1398954" y="1217658"/>
                </a:lnTo>
                <a:lnTo>
                  <a:pt x="1405344" y="1178378"/>
                </a:lnTo>
                <a:lnTo>
                  <a:pt x="1406166" y="1158027"/>
                </a:lnTo>
                <a:lnTo>
                  <a:pt x="1406166" y="248149"/>
                </a:lnTo>
                <a:lnTo>
                  <a:pt x="1402918" y="207899"/>
                </a:lnTo>
                <a:lnTo>
                  <a:pt x="1393516" y="169717"/>
                </a:lnTo>
                <a:lnTo>
                  <a:pt x="1378469" y="134113"/>
                </a:lnTo>
                <a:lnTo>
                  <a:pt x="1358289" y="101598"/>
                </a:lnTo>
                <a:lnTo>
                  <a:pt x="1319511" y="59736"/>
                </a:lnTo>
                <a:lnTo>
                  <a:pt x="1288733" y="37179"/>
                </a:lnTo>
                <a:lnTo>
                  <a:pt x="1254609" y="19501"/>
                </a:lnTo>
                <a:lnTo>
                  <a:pt x="1217651" y="7212"/>
                </a:lnTo>
                <a:lnTo>
                  <a:pt x="1178369" y="822"/>
                </a:lnTo>
                <a:lnTo>
                  <a:pt x="1158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4855405" y="7974349"/>
            <a:ext cx="1481157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406166" y="1158027"/>
                </a:moveTo>
                <a:lnTo>
                  <a:pt x="1402918" y="1198277"/>
                </a:lnTo>
                <a:lnTo>
                  <a:pt x="1393516" y="1236459"/>
                </a:lnTo>
                <a:lnTo>
                  <a:pt x="1378469" y="1272063"/>
                </a:lnTo>
                <a:lnTo>
                  <a:pt x="1358289" y="1304578"/>
                </a:lnTo>
                <a:lnTo>
                  <a:pt x="1319511" y="1346440"/>
                </a:lnTo>
                <a:lnTo>
                  <a:pt x="1288733" y="1368997"/>
                </a:lnTo>
                <a:lnTo>
                  <a:pt x="1254609" y="1386675"/>
                </a:lnTo>
                <a:lnTo>
                  <a:pt x="1217651" y="1398964"/>
                </a:lnTo>
                <a:lnTo>
                  <a:pt x="1178369" y="1405354"/>
                </a:lnTo>
                <a:lnTo>
                  <a:pt x="1158017" y="1406177"/>
                </a:lnTo>
                <a:lnTo>
                  <a:pt x="248139" y="1406177"/>
                </a:lnTo>
                <a:lnTo>
                  <a:pt x="207889" y="1402929"/>
                </a:lnTo>
                <a:lnTo>
                  <a:pt x="169708" y="1393525"/>
                </a:lnTo>
                <a:lnTo>
                  <a:pt x="134105" y="1378477"/>
                </a:lnTo>
                <a:lnTo>
                  <a:pt x="101591" y="1358296"/>
                </a:lnTo>
                <a:lnTo>
                  <a:pt x="59731" y="1319518"/>
                </a:lnTo>
                <a:lnTo>
                  <a:pt x="37177" y="1288739"/>
                </a:lnTo>
                <a:lnTo>
                  <a:pt x="19500" y="1254615"/>
                </a:lnTo>
                <a:lnTo>
                  <a:pt x="7211" y="1217658"/>
                </a:lnTo>
                <a:lnTo>
                  <a:pt x="822" y="1178378"/>
                </a:lnTo>
                <a:lnTo>
                  <a:pt x="0" y="1158027"/>
                </a:lnTo>
                <a:lnTo>
                  <a:pt x="0" y="248149"/>
                </a:lnTo>
                <a:lnTo>
                  <a:pt x="3247" y="207899"/>
                </a:lnTo>
                <a:lnTo>
                  <a:pt x="12650" y="169717"/>
                </a:lnTo>
                <a:lnTo>
                  <a:pt x="27696" y="134113"/>
                </a:lnTo>
                <a:lnTo>
                  <a:pt x="47876" y="101598"/>
                </a:lnTo>
                <a:lnTo>
                  <a:pt x="86653" y="59736"/>
                </a:lnTo>
                <a:lnTo>
                  <a:pt x="117430" y="37179"/>
                </a:lnTo>
                <a:lnTo>
                  <a:pt x="151552" y="19501"/>
                </a:lnTo>
                <a:lnTo>
                  <a:pt x="188508" y="7212"/>
                </a:lnTo>
                <a:lnTo>
                  <a:pt x="227787" y="822"/>
                </a:lnTo>
                <a:lnTo>
                  <a:pt x="248139" y="0"/>
                </a:lnTo>
                <a:lnTo>
                  <a:pt x="1158017" y="0"/>
                </a:lnTo>
                <a:lnTo>
                  <a:pt x="1198269" y="3248"/>
                </a:lnTo>
                <a:lnTo>
                  <a:pt x="1236453" y="12651"/>
                </a:lnTo>
                <a:lnTo>
                  <a:pt x="1272057" y="27699"/>
                </a:lnTo>
                <a:lnTo>
                  <a:pt x="1304572" y="47880"/>
                </a:lnTo>
                <a:lnTo>
                  <a:pt x="1346434" y="86659"/>
                </a:lnTo>
                <a:lnTo>
                  <a:pt x="1368989" y="117437"/>
                </a:lnTo>
                <a:lnTo>
                  <a:pt x="1386666" y="151561"/>
                </a:lnTo>
                <a:lnTo>
                  <a:pt x="1398954" y="188518"/>
                </a:lnTo>
                <a:lnTo>
                  <a:pt x="1405344" y="227798"/>
                </a:lnTo>
                <a:lnTo>
                  <a:pt x="1406166" y="248149"/>
                </a:lnTo>
                <a:lnTo>
                  <a:pt x="1406166" y="1158027"/>
                </a:lnTo>
                <a:close/>
              </a:path>
            </a:pathLst>
          </a:custGeom>
          <a:ln w="62039">
            <a:solidFill>
              <a:srgbClr val="B4B1B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5983690" y="8883714"/>
            <a:ext cx="493395" cy="393700"/>
          </a:xfrm>
          <a:custGeom>
            <a:avLst/>
            <a:gdLst/>
            <a:ahLst/>
            <a:cxnLst/>
            <a:rect l="l" t="t" r="r" b="b"/>
            <a:pathLst>
              <a:path w="493394" h="393700">
                <a:moveTo>
                  <a:pt x="0" y="163785"/>
                </a:moveTo>
                <a:lnTo>
                  <a:pt x="0" y="393684"/>
                </a:lnTo>
                <a:lnTo>
                  <a:pt x="186703" y="244694"/>
                </a:lnTo>
                <a:lnTo>
                  <a:pt x="67097" y="244694"/>
                </a:lnTo>
                <a:lnTo>
                  <a:pt x="0" y="163785"/>
                </a:lnTo>
                <a:close/>
              </a:path>
              <a:path w="493394" h="393700">
                <a:moveTo>
                  <a:pt x="493335" y="0"/>
                </a:moveTo>
                <a:lnTo>
                  <a:pt x="67097" y="244694"/>
                </a:lnTo>
                <a:lnTo>
                  <a:pt x="186703" y="244694"/>
                </a:lnTo>
                <a:lnTo>
                  <a:pt x="49333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4972675" y="8359117"/>
            <a:ext cx="1176020" cy="72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78000"/>
              </a:lnSpc>
            </a:pP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Adjudicación </a:t>
            </a:r>
            <a:r>
              <a:rPr sz="1500" spc="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5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suscripción de</a:t>
            </a:r>
            <a:r>
              <a:rPr sz="1500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5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40" dirty="0">
                <a:latin typeface="Arial" panose="020B0604020202020204" pitchFamily="34" charset="0"/>
                <a:cs typeface="Arial" panose="020B0604020202020204" pitchFamily="34" charset="0"/>
              </a:rPr>
              <a:t>contrato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956775" y="1004874"/>
            <a:ext cx="12026062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90"/>
              </a:lnSpc>
            </a:pPr>
            <a:r>
              <a:rPr sz="4100" b="1" spc="-6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</a:t>
            </a:r>
            <a:r>
              <a:rPr sz="4100" b="1" spc="8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</a:t>
            </a:r>
            <a:r>
              <a:rPr sz="4100" b="1" spc="-17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4100" b="1" spc="-16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sz="4100" b="1" spc="-16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s-ES"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COFINANCIADA (IPC)</a:t>
            </a:r>
            <a:endParaRPr sz="4100" b="1" spc="20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75">
            <a:extLst>
              <a:ext uri="{FF2B5EF4-FFF2-40B4-BE49-F238E27FC236}">
                <a16:creationId xmlns:a16="http://schemas.microsoft.com/office/drawing/2014/main" id="{E3C32717-60B8-4462-8DBF-D603D30F6282}"/>
              </a:ext>
            </a:extLst>
          </p:cNvPr>
          <p:cNvSpPr/>
          <p:nvPr/>
        </p:nvSpPr>
        <p:spPr>
          <a:xfrm>
            <a:off x="5304092" y="4678925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3" name="object 77">
            <a:extLst>
              <a:ext uri="{FF2B5EF4-FFF2-40B4-BE49-F238E27FC236}">
                <a16:creationId xmlns:a16="http://schemas.microsoft.com/office/drawing/2014/main" id="{8A581A23-2CA2-47A5-9F5F-9EB7618A34CC}"/>
              </a:ext>
            </a:extLst>
          </p:cNvPr>
          <p:cNvSpPr/>
          <p:nvPr/>
        </p:nvSpPr>
        <p:spPr>
          <a:xfrm>
            <a:off x="5307326" y="5777599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4" name="object 77">
            <a:extLst>
              <a:ext uri="{FF2B5EF4-FFF2-40B4-BE49-F238E27FC236}">
                <a16:creationId xmlns:a16="http://schemas.microsoft.com/office/drawing/2014/main" id="{EA28C277-19C1-4C2D-B43B-10D815965DA4}"/>
              </a:ext>
            </a:extLst>
          </p:cNvPr>
          <p:cNvSpPr/>
          <p:nvPr/>
        </p:nvSpPr>
        <p:spPr>
          <a:xfrm>
            <a:off x="5319449" y="665784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5" name="object 92">
            <a:extLst>
              <a:ext uri="{FF2B5EF4-FFF2-40B4-BE49-F238E27FC236}">
                <a16:creationId xmlns:a16="http://schemas.microsoft.com/office/drawing/2014/main" id="{B138B867-D617-4645-B461-2A7B59BE5291}"/>
              </a:ext>
            </a:extLst>
          </p:cNvPr>
          <p:cNvSpPr/>
          <p:nvPr/>
        </p:nvSpPr>
        <p:spPr>
          <a:xfrm>
            <a:off x="12980264" y="7457539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90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8" name="object 90">
            <a:extLst>
              <a:ext uri="{FF2B5EF4-FFF2-40B4-BE49-F238E27FC236}">
                <a16:creationId xmlns:a16="http://schemas.microsoft.com/office/drawing/2014/main" id="{E10D3FC1-1E10-4972-A93F-DE979A106CE5}"/>
              </a:ext>
            </a:extLst>
          </p:cNvPr>
          <p:cNvSpPr/>
          <p:nvPr/>
        </p:nvSpPr>
        <p:spPr>
          <a:xfrm>
            <a:off x="16833722" y="5659275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9" name="object 90">
            <a:extLst>
              <a:ext uri="{FF2B5EF4-FFF2-40B4-BE49-F238E27FC236}">
                <a16:creationId xmlns:a16="http://schemas.microsoft.com/office/drawing/2014/main" id="{2265BA23-521F-4A47-8624-5D9353F081AC}"/>
              </a:ext>
            </a:extLst>
          </p:cNvPr>
          <p:cNvSpPr/>
          <p:nvPr/>
        </p:nvSpPr>
        <p:spPr>
          <a:xfrm>
            <a:off x="16938724" y="665784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0" name="object 90">
            <a:extLst>
              <a:ext uri="{FF2B5EF4-FFF2-40B4-BE49-F238E27FC236}">
                <a16:creationId xmlns:a16="http://schemas.microsoft.com/office/drawing/2014/main" id="{3BA11754-466F-4479-BBCD-9DD0DD022421}"/>
              </a:ext>
            </a:extLst>
          </p:cNvPr>
          <p:cNvSpPr/>
          <p:nvPr/>
        </p:nvSpPr>
        <p:spPr>
          <a:xfrm>
            <a:off x="16883479" y="5104748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49903" y="0"/>
                </a:moveTo>
                <a:lnTo>
                  <a:pt x="14385" y="18204"/>
                </a:lnTo>
                <a:lnTo>
                  <a:pt x="0" y="58669"/>
                </a:lnTo>
                <a:lnTo>
                  <a:pt x="2735" y="72440"/>
                </a:lnTo>
                <a:lnTo>
                  <a:pt x="28864" y="103097"/>
                </a:lnTo>
                <a:lnTo>
                  <a:pt x="57099" y="110016"/>
                </a:lnTo>
                <a:lnTo>
                  <a:pt x="71268" y="107622"/>
                </a:lnTo>
                <a:lnTo>
                  <a:pt x="102959" y="82182"/>
                </a:lnTo>
                <a:lnTo>
                  <a:pt x="110163" y="54914"/>
                </a:lnTo>
                <a:lnTo>
                  <a:pt x="109815" y="48699"/>
                </a:lnTo>
                <a:lnTo>
                  <a:pt x="91111" y="13942"/>
                </a:lnTo>
                <a:lnTo>
                  <a:pt x="4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pic>
        <p:nvPicPr>
          <p:cNvPr id="75" name="Imagen 74">
            <a:hlinkClick r:id="rId4" action="ppaction://hlinksldjump"/>
            <a:extLst>
              <a:ext uri="{FF2B5EF4-FFF2-40B4-BE49-F238E27FC236}">
                <a16:creationId xmlns:a16="http://schemas.microsoft.com/office/drawing/2014/main" id="{54E8B8F5-34B3-F54C-B68F-D5D3083E6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81" y="6893808"/>
            <a:ext cx="635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8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E27D35BD-CE99-443A-8771-A460ED99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686050"/>
            <a:ext cx="18032133" cy="7439171"/>
          </a:xfrm>
          <a:prstGeom prst="rect">
            <a:avLst/>
          </a:prstGeom>
        </p:spPr>
      </p:pic>
      <p:sp>
        <p:nvSpPr>
          <p:cNvPr id="77" name="object 3">
            <a:extLst>
              <a:ext uri="{FF2B5EF4-FFF2-40B4-BE49-F238E27FC236}">
                <a16:creationId xmlns:a16="http://schemas.microsoft.com/office/drawing/2014/main" id="{D14D7D74-D782-4D6B-A8F7-8AAA6C79E43D}"/>
              </a:ext>
            </a:extLst>
          </p:cNvPr>
          <p:cNvSpPr txBox="1"/>
          <p:nvPr/>
        </p:nvSpPr>
        <p:spPr>
          <a:xfrm>
            <a:off x="15794693" y="4133390"/>
            <a:ext cx="2478405" cy="424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600" b="1" spc="5" dirty="0">
                <a:solidFill>
                  <a:srgbClr val="02B66A"/>
                </a:solidFill>
                <a:latin typeface="Arial"/>
                <a:cs typeface="Arial"/>
              </a:rPr>
              <a:t>TRANSACCIÓN</a:t>
            </a:r>
            <a:endParaRPr sz="2600">
              <a:latin typeface="Arial"/>
              <a:cs typeface="Arial"/>
            </a:endParaRPr>
          </a:p>
        </p:txBody>
      </p:sp>
      <p:sp>
        <p:nvSpPr>
          <p:cNvPr id="78" name="object 4">
            <a:extLst>
              <a:ext uri="{FF2B5EF4-FFF2-40B4-BE49-F238E27FC236}">
                <a16:creationId xmlns:a16="http://schemas.microsoft.com/office/drawing/2014/main" id="{FBE0F3D0-E3D3-4982-9603-A6E0E7FBB99F}"/>
              </a:ext>
            </a:extLst>
          </p:cNvPr>
          <p:cNvSpPr txBox="1"/>
          <p:nvPr/>
        </p:nvSpPr>
        <p:spPr>
          <a:xfrm>
            <a:off x="11019829" y="4133390"/>
            <a:ext cx="3141345" cy="424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600" b="1" spc="5" dirty="0">
                <a:solidFill>
                  <a:srgbClr val="0FA39F"/>
                </a:solidFill>
                <a:latin typeface="Arial"/>
                <a:cs typeface="Arial"/>
              </a:rPr>
              <a:t>ESTRUCTURACIÓN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E4789373-E67F-40E0-9D14-5C8BAECDE4FF}"/>
              </a:ext>
            </a:extLst>
          </p:cNvPr>
          <p:cNvSpPr txBox="1"/>
          <p:nvPr/>
        </p:nvSpPr>
        <p:spPr>
          <a:xfrm>
            <a:off x="6841990" y="4133390"/>
            <a:ext cx="2515235" cy="424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600" b="1" spc="5" dirty="0">
                <a:solidFill>
                  <a:srgbClr val="7D5C83"/>
                </a:solidFill>
                <a:latin typeface="Arial"/>
                <a:cs typeface="Arial"/>
              </a:rPr>
              <a:t>FORMULACIÓN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3" name="object 6">
            <a:extLst>
              <a:ext uri="{FF2B5EF4-FFF2-40B4-BE49-F238E27FC236}">
                <a16:creationId xmlns:a16="http://schemas.microsoft.com/office/drawing/2014/main" id="{B956CC77-7B2A-4707-8C75-2AAF096F3FFC}"/>
              </a:ext>
            </a:extLst>
          </p:cNvPr>
          <p:cNvSpPr txBox="1"/>
          <p:nvPr/>
        </p:nvSpPr>
        <p:spPr>
          <a:xfrm>
            <a:off x="1978187" y="3934273"/>
            <a:ext cx="3135630" cy="822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600" b="1" spc="5" dirty="0">
                <a:solidFill>
                  <a:srgbClr val="FC9200"/>
                </a:solidFill>
                <a:latin typeface="Arial"/>
                <a:cs typeface="Arial"/>
              </a:rPr>
              <a:t>PLANEACIÓN</a:t>
            </a:r>
            <a:endParaRPr sz="2600">
              <a:latin typeface="Arial"/>
              <a:cs typeface="Arial"/>
            </a:endParaRPr>
          </a:p>
          <a:p>
            <a:pPr algn="ctr">
              <a:spcBef>
                <a:spcPts val="15"/>
              </a:spcBef>
            </a:pPr>
            <a:r>
              <a:rPr sz="2600" b="1" spc="5" dirty="0">
                <a:solidFill>
                  <a:srgbClr val="FC9200"/>
                </a:solidFill>
                <a:latin typeface="Arial"/>
                <a:cs typeface="Arial"/>
              </a:rPr>
              <a:t>Y</a:t>
            </a:r>
            <a:r>
              <a:rPr sz="2600" b="1" spc="-85" dirty="0">
                <a:solidFill>
                  <a:srgbClr val="FC920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C9200"/>
                </a:solidFill>
                <a:latin typeface="Arial"/>
                <a:cs typeface="Arial"/>
              </a:rPr>
              <a:t>PROGRAMACIÓN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1" name="object 7">
            <a:extLst>
              <a:ext uri="{FF2B5EF4-FFF2-40B4-BE49-F238E27FC236}">
                <a16:creationId xmlns:a16="http://schemas.microsoft.com/office/drawing/2014/main" id="{6B2B269F-45C7-4E60-8E3C-52F208E13DF5}"/>
              </a:ext>
            </a:extLst>
          </p:cNvPr>
          <p:cNvSpPr/>
          <p:nvPr/>
        </p:nvSpPr>
        <p:spPr>
          <a:xfrm>
            <a:off x="1655058" y="5370075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8">
            <a:extLst>
              <a:ext uri="{FF2B5EF4-FFF2-40B4-BE49-F238E27FC236}">
                <a16:creationId xmlns:a16="http://schemas.microsoft.com/office/drawing/2014/main" id="{A5BFC333-3F7A-4F53-B6C7-A2D7F83F7D05}"/>
              </a:ext>
            </a:extLst>
          </p:cNvPr>
          <p:cNvSpPr/>
          <p:nvPr/>
        </p:nvSpPr>
        <p:spPr>
          <a:xfrm>
            <a:off x="1655058" y="5951209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">
            <a:extLst>
              <a:ext uri="{FF2B5EF4-FFF2-40B4-BE49-F238E27FC236}">
                <a16:creationId xmlns:a16="http://schemas.microsoft.com/office/drawing/2014/main" id="{F33D2AC2-25E0-4DCC-BD67-7CEE002519A3}"/>
              </a:ext>
            </a:extLst>
          </p:cNvPr>
          <p:cNvSpPr/>
          <p:nvPr/>
        </p:nvSpPr>
        <p:spPr>
          <a:xfrm>
            <a:off x="6136597" y="5370075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0">
            <a:extLst>
              <a:ext uri="{FF2B5EF4-FFF2-40B4-BE49-F238E27FC236}">
                <a16:creationId xmlns:a16="http://schemas.microsoft.com/office/drawing/2014/main" id="{46784EF0-3C04-4C56-8CEA-ED18627D3F4D}"/>
              </a:ext>
            </a:extLst>
          </p:cNvPr>
          <p:cNvSpPr/>
          <p:nvPr/>
        </p:nvSpPr>
        <p:spPr>
          <a:xfrm>
            <a:off x="6136597" y="5951209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1">
            <a:extLst>
              <a:ext uri="{FF2B5EF4-FFF2-40B4-BE49-F238E27FC236}">
                <a16:creationId xmlns:a16="http://schemas.microsoft.com/office/drawing/2014/main" id="{3458B7E6-5FDD-43C1-A8A6-5928FFB17629}"/>
              </a:ext>
            </a:extLst>
          </p:cNvPr>
          <p:cNvSpPr/>
          <p:nvPr/>
        </p:nvSpPr>
        <p:spPr>
          <a:xfrm>
            <a:off x="10618136" y="5370075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">
            <a:extLst>
              <a:ext uri="{FF2B5EF4-FFF2-40B4-BE49-F238E27FC236}">
                <a16:creationId xmlns:a16="http://schemas.microsoft.com/office/drawing/2014/main" id="{9C1C4D6E-CD51-4C8C-9FB0-5026D8900535}"/>
              </a:ext>
            </a:extLst>
          </p:cNvPr>
          <p:cNvSpPr/>
          <p:nvPr/>
        </p:nvSpPr>
        <p:spPr>
          <a:xfrm>
            <a:off x="10618136" y="5951209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3">
            <a:extLst>
              <a:ext uri="{FF2B5EF4-FFF2-40B4-BE49-F238E27FC236}">
                <a16:creationId xmlns:a16="http://schemas.microsoft.com/office/drawing/2014/main" id="{F0D99D12-2A91-4C1E-8ADA-A4710E31A22C}"/>
              </a:ext>
            </a:extLst>
          </p:cNvPr>
          <p:cNvSpPr/>
          <p:nvPr/>
        </p:nvSpPr>
        <p:spPr>
          <a:xfrm>
            <a:off x="15099664" y="5370075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4">
            <a:extLst>
              <a:ext uri="{FF2B5EF4-FFF2-40B4-BE49-F238E27FC236}">
                <a16:creationId xmlns:a16="http://schemas.microsoft.com/office/drawing/2014/main" id="{A692E39A-E82E-4919-B1B7-62BE67C11680}"/>
              </a:ext>
            </a:extLst>
          </p:cNvPr>
          <p:cNvSpPr/>
          <p:nvPr/>
        </p:nvSpPr>
        <p:spPr>
          <a:xfrm>
            <a:off x="15099664" y="5951209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62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5">
            <a:extLst>
              <a:ext uri="{FF2B5EF4-FFF2-40B4-BE49-F238E27FC236}">
                <a16:creationId xmlns:a16="http://schemas.microsoft.com/office/drawing/2014/main" id="{50C630AA-5EDB-496E-93C0-80AB25D29174}"/>
              </a:ext>
            </a:extLst>
          </p:cNvPr>
          <p:cNvSpPr txBox="1"/>
          <p:nvPr/>
        </p:nvSpPr>
        <p:spPr>
          <a:xfrm>
            <a:off x="1233804" y="5160658"/>
            <a:ext cx="4410958" cy="3286797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944880">
              <a:spcBef>
                <a:spcPts val="2110"/>
              </a:spcBef>
            </a:pP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endParaRPr sz="2950" dirty="0">
              <a:latin typeface="Arial"/>
              <a:cs typeface="Arial"/>
            </a:endParaRPr>
          </a:p>
          <a:p>
            <a:pPr marL="742315" marR="519430">
              <a:lnSpc>
                <a:spcPts val="1730"/>
              </a:lnSpc>
              <a:spcBef>
                <a:spcPts val="2735"/>
              </a:spcBef>
            </a:pPr>
            <a:r>
              <a:rPr lang="es-ES"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5" dirty="0" err="1">
                <a:solidFill>
                  <a:srgbClr val="FFFFFF"/>
                </a:solidFill>
                <a:latin typeface="Arial"/>
                <a:cs typeface="Arial"/>
              </a:rPr>
              <a:t>Desaladora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– Piura y  </a:t>
            </a:r>
            <a:r>
              <a:rPr sz="1650" spc="-40" dirty="0">
                <a:solidFill>
                  <a:srgbClr val="FFFFFF"/>
                </a:solidFill>
                <a:latin typeface="Arial"/>
                <a:cs typeface="Arial"/>
              </a:rPr>
              <a:t>Talara</a:t>
            </a:r>
            <a:endParaRPr sz="1650" dirty="0">
              <a:latin typeface="Arial"/>
              <a:cs typeface="Arial"/>
            </a:endParaRPr>
          </a:p>
          <a:p>
            <a:pPr marL="742315">
              <a:spcBef>
                <a:spcPts val="1465"/>
              </a:spcBef>
            </a:pPr>
            <a:r>
              <a:rPr lang="es-ES"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5" dirty="0" err="1">
                <a:solidFill>
                  <a:srgbClr val="FFFFFF"/>
                </a:solidFill>
                <a:latin typeface="Arial"/>
                <a:cs typeface="Arial"/>
              </a:rPr>
              <a:t>Desaladora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Lambayeque</a:t>
            </a:r>
            <a:endParaRPr sz="165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500" dirty="0">
              <a:latin typeface="Arial"/>
              <a:cs typeface="Arial"/>
            </a:endParaRPr>
          </a:p>
          <a:p>
            <a:pPr marL="742315" marR="497205">
              <a:lnSpc>
                <a:spcPts val="1730"/>
              </a:lnSpc>
            </a:pPr>
            <a:r>
              <a:rPr lang="es-ES" sz="1650" spc="-3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Lima provincias,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Huara 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y Barranca</a:t>
            </a:r>
            <a:endParaRPr sz="165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500" dirty="0">
              <a:latin typeface="Arial"/>
              <a:cs typeface="Arial"/>
            </a:endParaRPr>
          </a:p>
          <a:p>
            <a:pPr marL="742315" marR="1217930">
              <a:lnSpc>
                <a:spcPts val="1730"/>
              </a:lnSpc>
            </a:pPr>
            <a:r>
              <a:rPr lang="es-ES" sz="1650" spc="-3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Huancavelica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y  Andahuaylas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27" name="object 17">
            <a:extLst>
              <a:ext uri="{FF2B5EF4-FFF2-40B4-BE49-F238E27FC236}">
                <a16:creationId xmlns:a16="http://schemas.microsoft.com/office/drawing/2014/main" id="{DB7046D9-5D7C-4A00-AC85-FC1F021B28DA}"/>
              </a:ext>
            </a:extLst>
          </p:cNvPr>
          <p:cNvSpPr txBox="1"/>
          <p:nvPr/>
        </p:nvSpPr>
        <p:spPr>
          <a:xfrm>
            <a:off x="10186411" y="5150186"/>
            <a:ext cx="3989704" cy="1688860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955675">
              <a:spcBef>
                <a:spcPts val="2190"/>
              </a:spcBef>
            </a:pP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endParaRPr sz="2950" dirty="0">
              <a:latin typeface="Arial"/>
              <a:cs typeface="Arial"/>
            </a:endParaRPr>
          </a:p>
          <a:p>
            <a:pPr marL="690245" marR="1078865">
              <a:lnSpc>
                <a:spcPct val="174900"/>
              </a:lnSpc>
              <a:spcBef>
                <a:spcPts val="985"/>
              </a:spcBef>
            </a:pP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IEA Obras de</a:t>
            </a:r>
            <a:r>
              <a:rPr sz="16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Cabecera 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Huancayo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28" name="object 18">
            <a:extLst>
              <a:ext uri="{FF2B5EF4-FFF2-40B4-BE49-F238E27FC236}">
                <a16:creationId xmlns:a16="http://schemas.microsoft.com/office/drawing/2014/main" id="{F8947483-EA16-47E7-88F6-69EE8F10182C}"/>
              </a:ext>
            </a:extLst>
          </p:cNvPr>
          <p:cNvSpPr txBox="1"/>
          <p:nvPr/>
        </p:nvSpPr>
        <p:spPr>
          <a:xfrm>
            <a:off x="14667950" y="5150187"/>
            <a:ext cx="3989704" cy="1322157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061085">
              <a:spcBef>
                <a:spcPts val="2190"/>
              </a:spcBef>
            </a:pP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Proyecto</a:t>
            </a:r>
            <a:endParaRPr sz="2950" dirty="0">
              <a:latin typeface="Arial"/>
              <a:cs typeface="Arial"/>
            </a:endParaRPr>
          </a:p>
          <a:p>
            <a:pPr marR="1270" algn="ctr">
              <a:spcBef>
                <a:spcPts val="2550"/>
              </a:spcBef>
            </a:pP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EC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Puerto</a:t>
            </a:r>
            <a:r>
              <a:rPr sz="16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Maldonado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129" name="Imagen 128">
            <a:extLst>
              <a:ext uri="{FF2B5EF4-FFF2-40B4-BE49-F238E27FC236}">
                <a16:creationId xmlns:a16="http://schemas.microsoft.com/office/drawing/2014/main" id="{D218F168-DEC8-471D-8D1B-46E64B8E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75500" y="6208069"/>
            <a:ext cx="228144" cy="228144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E3BC1907-5D30-4183-9C95-F86CA9B00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52727" y="6171120"/>
            <a:ext cx="228144" cy="228144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BB880DC8-6D00-44DF-A8F9-1FC42CF09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04064" y="6164043"/>
            <a:ext cx="228144" cy="228144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3C23AB1B-0D23-4ACF-8CA0-4DDAEC08E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985592" y="6208069"/>
            <a:ext cx="228144" cy="228144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A2021823-C2B4-4159-984D-EFDA21461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04064" y="6577132"/>
            <a:ext cx="228144" cy="228144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id="{C4977803-165F-40EF-B01C-E96440B73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48472" y="6621591"/>
            <a:ext cx="228144" cy="228144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36BD2075-B15E-4F43-96FE-7172B93AB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53129" y="7062568"/>
            <a:ext cx="228144" cy="228144"/>
          </a:xfrm>
          <a:prstGeom prst="rect">
            <a:avLst/>
          </a:prstGeom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id="{DED3260C-67E7-4392-92EB-F55339EEB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60625" y="7489788"/>
            <a:ext cx="228144" cy="228144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21A2C160-47C4-42B0-AA16-E306DA50A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60625" y="7917008"/>
            <a:ext cx="228144" cy="228144"/>
          </a:xfrm>
          <a:prstGeom prst="rect">
            <a:avLst/>
          </a:prstGeom>
        </p:spPr>
      </p:pic>
      <p:pic>
        <p:nvPicPr>
          <p:cNvPr id="138" name="Imagen 137">
            <a:extLst>
              <a:ext uri="{FF2B5EF4-FFF2-40B4-BE49-F238E27FC236}">
                <a16:creationId xmlns:a16="http://schemas.microsoft.com/office/drawing/2014/main" id="{234D6F96-9FDC-41F9-8570-1739658E2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68120" y="8357985"/>
            <a:ext cx="228144" cy="228144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FC0DDAEB-D8FB-47A3-A5E6-BD1D8CAE3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68120" y="8859620"/>
            <a:ext cx="228144" cy="228144"/>
          </a:xfrm>
          <a:prstGeom prst="rect">
            <a:avLst/>
          </a:prstGeom>
        </p:spPr>
      </p:pic>
      <p:pic>
        <p:nvPicPr>
          <p:cNvPr id="140" name="Imagen 139">
            <a:extLst>
              <a:ext uri="{FF2B5EF4-FFF2-40B4-BE49-F238E27FC236}">
                <a16:creationId xmlns:a16="http://schemas.microsoft.com/office/drawing/2014/main" id="{6154DC6E-C0A9-4B3A-9FC8-202CD02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68120" y="9527379"/>
            <a:ext cx="228144" cy="228144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B9EAB343-3CD9-4381-9541-5B3F812E2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90490" y="6875588"/>
            <a:ext cx="228144" cy="228144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F6D5E31D-FA32-4F3A-9577-8DFCBF81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90490" y="7331875"/>
            <a:ext cx="228144" cy="228144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70836ED5-B6F1-4341-AEEA-86991549D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90490" y="7964079"/>
            <a:ext cx="228144" cy="228144"/>
          </a:xfrm>
          <a:prstGeom prst="rect">
            <a:avLst/>
          </a:prstGeom>
        </p:spPr>
      </p:pic>
      <p:sp>
        <p:nvSpPr>
          <p:cNvPr id="145" name="object 110">
            <a:extLst>
              <a:ext uri="{FF2B5EF4-FFF2-40B4-BE49-F238E27FC236}">
                <a16:creationId xmlns:a16="http://schemas.microsoft.com/office/drawing/2014/main" id="{E6CDABEA-99C7-44EC-B539-B6438CC60C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6126" y="872584"/>
            <a:ext cx="11000276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90"/>
              </a:lnSpc>
            </a:pPr>
            <a:r>
              <a:rPr lang="es-ES" sz="4100" b="1" spc="-6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PORTAFOLIO DE PROYECTOS DEL SECTOR SANEAMIENTO</a:t>
            </a:r>
            <a:endParaRPr sz="4100" b="1" spc="20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6">
            <a:extLst>
              <a:ext uri="{FF2B5EF4-FFF2-40B4-BE49-F238E27FC236}">
                <a16:creationId xmlns:a16="http://schemas.microsoft.com/office/drawing/2014/main" id="{2FACF70C-A4A7-491D-8604-4B2E1EE99A0F}"/>
              </a:ext>
            </a:extLst>
          </p:cNvPr>
          <p:cNvSpPr txBox="1"/>
          <p:nvPr/>
        </p:nvSpPr>
        <p:spPr>
          <a:xfrm>
            <a:off x="5822307" y="5144174"/>
            <a:ext cx="3989704" cy="4642296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2190"/>
              </a:spcBef>
            </a:pP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endParaRPr sz="2950" dirty="0">
              <a:latin typeface="Arial"/>
              <a:cs typeface="Arial"/>
            </a:endParaRPr>
          </a:p>
          <a:p>
            <a:pPr marL="753110" marR="1207135">
              <a:lnSpc>
                <a:spcPct val="174900"/>
              </a:lnSpc>
              <a:spcBef>
                <a:spcPts val="985"/>
              </a:spcBef>
            </a:pP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Chincha 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30" dirty="0">
                <a:solidFill>
                  <a:srgbClr val="FFFFFF"/>
                </a:solidFill>
                <a:latin typeface="Arial"/>
                <a:cs typeface="Arial"/>
              </a:rPr>
              <a:t>Tarapoto 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Cajamarca 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Cusco</a:t>
            </a:r>
            <a:endParaRPr sz="1650" dirty="0">
              <a:latin typeface="Arial"/>
              <a:cs typeface="Arial"/>
            </a:endParaRPr>
          </a:p>
          <a:p>
            <a:pPr marL="753110" marR="1544320">
              <a:lnSpc>
                <a:spcPct val="174900"/>
              </a:lnSpc>
            </a:pP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Trujillo 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PTAR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Cañete</a:t>
            </a:r>
            <a:endParaRPr sz="1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Arial"/>
              <a:cs typeface="Arial"/>
            </a:endParaRPr>
          </a:p>
          <a:p>
            <a:pPr marL="753110" marR="1028065">
              <a:lnSpc>
                <a:spcPts val="1730"/>
              </a:lnSpc>
            </a:pP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Saneamiento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Rural 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Loreto</a:t>
            </a:r>
            <a:endParaRPr sz="1650" dirty="0">
              <a:latin typeface="Arial"/>
              <a:cs typeface="Arial"/>
            </a:endParaRPr>
          </a:p>
          <a:p>
            <a:pPr marL="753110">
              <a:lnSpc>
                <a:spcPct val="100000"/>
              </a:lnSpc>
              <a:spcBef>
                <a:spcPts val="1470"/>
              </a:spcBef>
            </a:pP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IPC Desaladora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Ilo</a:t>
            </a:r>
            <a:endParaRPr sz="1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17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910234" y="713906"/>
            <a:ext cx="13096201" cy="1133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90"/>
              </a:lnSpc>
            </a:pPr>
            <a:r>
              <a:rPr lang="es-ES"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FLUJOGRAMA DEL PROCESO – FASE DE PLANEAMIENTO Y PROGRAMACIÓN</a:t>
            </a:r>
            <a:endParaRPr sz="4100" b="1" spc="15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827255" y="2140749"/>
            <a:ext cx="2824480" cy="2268855"/>
          </a:xfrm>
          <a:custGeom>
            <a:avLst/>
            <a:gdLst/>
            <a:ahLst/>
            <a:cxnLst/>
            <a:rect l="l" t="t" r="r" b="b"/>
            <a:pathLst>
              <a:path w="2824479" h="2268854">
                <a:moveTo>
                  <a:pt x="2824489" y="0"/>
                </a:moveTo>
                <a:lnTo>
                  <a:pt x="0" y="0"/>
                </a:lnTo>
                <a:lnTo>
                  <a:pt x="0" y="2268758"/>
                </a:lnTo>
                <a:lnTo>
                  <a:pt x="2614046" y="2268758"/>
                </a:lnTo>
                <a:lnTo>
                  <a:pt x="2631305" y="2268060"/>
                </a:lnTo>
                <a:lnTo>
                  <a:pt x="2680563" y="2258029"/>
                </a:lnTo>
                <a:lnTo>
                  <a:pt x="2724899" y="2237229"/>
                </a:lnTo>
                <a:lnTo>
                  <a:pt x="2762853" y="2207122"/>
                </a:lnTo>
                <a:lnTo>
                  <a:pt x="2792961" y="2169170"/>
                </a:lnTo>
                <a:lnTo>
                  <a:pt x="2813761" y="2124836"/>
                </a:lnTo>
                <a:lnTo>
                  <a:pt x="2823792" y="2075583"/>
                </a:lnTo>
                <a:lnTo>
                  <a:pt x="2824489" y="2058324"/>
                </a:lnTo>
                <a:lnTo>
                  <a:pt x="2824489" y="0"/>
                </a:lnTo>
                <a:close/>
              </a:path>
            </a:pathLst>
          </a:custGeom>
          <a:solidFill>
            <a:srgbClr val="0080C2">
              <a:alpha val="2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827255" y="4679252"/>
            <a:ext cx="2824480" cy="2618105"/>
          </a:xfrm>
          <a:custGeom>
            <a:avLst/>
            <a:gdLst/>
            <a:ahLst/>
            <a:cxnLst/>
            <a:rect l="l" t="t" r="r" b="b"/>
            <a:pathLst>
              <a:path w="2824479" h="2618104">
                <a:moveTo>
                  <a:pt x="2824489" y="0"/>
                </a:moveTo>
                <a:lnTo>
                  <a:pt x="0" y="0"/>
                </a:lnTo>
                <a:lnTo>
                  <a:pt x="0" y="2618087"/>
                </a:lnTo>
                <a:lnTo>
                  <a:pt x="2614046" y="2618087"/>
                </a:lnTo>
                <a:lnTo>
                  <a:pt x="2631305" y="2617390"/>
                </a:lnTo>
                <a:lnTo>
                  <a:pt x="2680563" y="2607359"/>
                </a:lnTo>
                <a:lnTo>
                  <a:pt x="2724899" y="2586559"/>
                </a:lnTo>
                <a:lnTo>
                  <a:pt x="2762853" y="2556452"/>
                </a:lnTo>
                <a:lnTo>
                  <a:pt x="2792961" y="2518500"/>
                </a:lnTo>
                <a:lnTo>
                  <a:pt x="2813761" y="2474166"/>
                </a:lnTo>
                <a:lnTo>
                  <a:pt x="2823792" y="2424912"/>
                </a:lnTo>
                <a:lnTo>
                  <a:pt x="2824489" y="2407654"/>
                </a:lnTo>
                <a:lnTo>
                  <a:pt x="2824489" y="0"/>
                </a:lnTo>
                <a:close/>
              </a:path>
            </a:pathLst>
          </a:custGeom>
          <a:solidFill>
            <a:srgbClr val="0080C2">
              <a:alpha val="2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827255" y="7923010"/>
            <a:ext cx="2824480" cy="2268855"/>
          </a:xfrm>
          <a:custGeom>
            <a:avLst/>
            <a:gdLst/>
            <a:ahLst/>
            <a:cxnLst/>
            <a:rect l="l" t="t" r="r" b="b"/>
            <a:pathLst>
              <a:path w="2824479" h="2268854">
                <a:moveTo>
                  <a:pt x="2824489" y="0"/>
                </a:moveTo>
                <a:lnTo>
                  <a:pt x="0" y="0"/>
                </a:lnTo>
                <a:lnTo>
                  <a:pt x="0" y="2268758"/>
                </a:lnTo>
                <a:lnTo>
                  <a:pt x="2614046" y="2268758"/>
                </a:lnTo>
                <a:lnTo>
                  <a:pt x="2631305" y="2268060"/>
                </a:lnTo>
                <a:lnTo>
                  <a:pt x="2680563" y="2258029"/>
                </a:lnTo>
                <a:lnTo>
                  <a:pt x="2724899" y="2237229"/>
                </a:lnTo>
                <a:lnTo>
                  <a:pt x="2762853" y="2207121"/>
                </a:lnTo>
                <a:lnTo>
                  <a:pt x="2792961" y="2169167"/>
                </a:lnTo>
                <a:lnTo>
                  <a:pt x="2813761" y="2124831"/>
                </a:lnTo>
                <a:lnTo>
                  <a:pt x="2823792" y="2075574"/>
                </a:lnTo>
                <a:lnTo>
                  <a:pt x="2824489" y="2058314"/>
                </a:lnTo>
                <a:lnTo>
                  <a:pt x="2824489" y="0"/>
                </a:lnTo>
                <a:close/>
              </a:path>
            </a:pathLst>
          </a:custGeom>
          <a:solidFill>
            <a:srgbClr val="0080C2">
              <a:alpha val="2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874396" y="2741409"/>
            <a:ext cx="397521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1700" spc="-35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MVCS </a:t>
            </a:r>
            <a:r>
              <a:rPr sz="1700" spc="-35" dirty="0" err="1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publicó</a:t>
            </a:r>
            <a:r>
              <a:rPr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DS</a:t>
            </a:r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0</a:t>
            </a:r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700" spc="-3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endParaRPr sz="1700" spc="-35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10335327" y="2961164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8792" y="0"/>
                </a:lnTo>
              </a:path>
            </a:pathLst>
          </a:custGeom>
          <a:ln w="1170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10757348" y="2913311"/>
            <a:ext cx="59690" cy="95885"/>
          </a:xfrm>
          <a:custGeom>
            <a:avLst/>
            <a:gdLst/>
            <a:ahLst/>
            <a:cxnLst/>
            <a:rect l="l" t="t" r="r" b="b"/>
            <a:pathLst>
              <a:path w="59690" h="95885">
                <a:moveTo>
                  <a:pt x="7989" y="0"/>
                </a:moveTo>
                <a:lnTo>
                  <a:pt x="0" y="8575"/>
                </a:lnTo>
                <a:lnTo>
                  <a:pt x="42260" y="47862"/>
                </a:lnTo>
                <a:lnTo>
                  <a:pt x="0" y="87138"/>
                </a:lnTo>
                <a:lnTo>
                  <a:pt x="7989" y="95714"/>
                </a:lnTo>
                <a:lnTo>
                  <a:pt x="59453" y="47862"/>
                </a:lnTo>
                <a:lnTo>
                  <a:pt x="798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10579681" y="281293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706" y="0"/>
                </a:lnTo>
              </a:path>
            </a:pathLst>
          </a:custGeom>
          <a:ln w="1170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10585533" y="2842851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227"/>
                </a:lnTo>
              </a:path>
            </a:pathLst>
          </a:custGeom>
          <a:ln w="11706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10585533" y="2817993"/>
            <a:ext cx="0" cy="1287780"/>
          </a:xfrm>
          <a:custGeom>
            <a:avLst/>
            <a:gdLst/>
            <a:ahLst/>
            <a:cxnLst/>
            <a:rect l="l" t="t" r="r" b="b"/>
            <a:pathLst>
              <a:path h="1287779">
                <a:moveTo>
                  <a:pt x="0" y="0"/>
                </a:moveTo>
                <a:lnTo>
                  <a:pt x="0" y="1287531"/>
                </a:lnTo>
              </a:path>
            </a:pathLst>
          </a:custGeom>
          <a:ln w="11706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10579681" y="412341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706" y="0"/>
                </a:lnTo>
              </a:path>
            </a:pathLst>
          </a:custGeom>
          <a:ln w="1170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13334397" y="2961164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8792" y="0"/>
                </a:lnTo>
              </a:path>
            </a:pathLst>
          </a:custGeom>
          <a:ln w="1170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13756418" y="2913311"/>
            <a:ext cx="59690" cy="95885"/>
          </a:xfrm>
          <a:custGeom>
            <a:avLst/>
            <a:gdLst/>
            <a:ahLst/>
            <a:cxnLst/>
            <a:rect l="l" t="t" r="r" b="b"/>
            <a:pathLst>
              <a:path w="59690" h="95885">
                <a:moveTo>
                  <a:pt x="7989" y="0"/>
                </a:moveTo>
                <a:lnTo>
                  <a:pt x="0" y="8575"/>
                </a:lnTo>
                <a:lnTo>
                  <a:pt x="42270" y="47862"/>
                </a:lnTo>
                <a:lnTo>
                  <a:pt x="0" y="87138"/>
                </a:lnTo>
                <a:lnTo>
                  <a:pt x="7989" y="95714"/>
                </a:lnTo>
                <a:lnTo>
                  <a:pt x="59453" y="47862"/>
                </a:lnTo>
                <a:lnTo>
                  <a:pt x="798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13578751" y="281293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706" y="0"/>
                </a:lnTo>
              </a:path>
            </a:pathLst>
          </a:custGeom>
          <a:ln w="1170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13584602" y="2842851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227"/>
                </a:lnTo>
              </a:path>
            </a:pathLst>
          </a:custGeom>
          <a:ln w="11706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" name="object 25"/>
          <p:cNvSpPr/>
          <p:nvPr/>
        </p:nvSpPr>
        <p:spPr>
          <a:xfrm>
            <a:off x="13584602" y="2817993"/>
            <a:ext cx="0" cy="1287780"/>
          </a:xfrm>
          <a:custGeom>
            <a:avLst/>
            <a:gdLst/>
            <a:ahLst/>
            <a:cxnLst/>
            <a:rect l="l" t="t" r="r" b="b"/>
            <a:pathLst>
              <a:path h="1287779">
                <a:moveTo>
                  <a:pt x="0" y="0"/>
                </a:moveTo>
                <a:lnTo>
                  <a:pt x="0" y="1287531"/>
                </a:lnTo>
              </a:path>
            </a:pathLst>
          </a:custGeom>
          <a:ln w="11706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13578751" y="412341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706" y="0"/>
                </a:lnTo>
              </a:path>
            </a:pathLst>
          </a:custGeom>
          <a:ln w="1170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" name="object 28"/>
          <p:cNvSpPr txBox="1"/>
          <p:nvPr/>
        </p:nvSpPr>
        <p:spPr>
          <a:xfrm>
            <a:off x="10894682" y="2730183"/>
            <a:ext cx="2307724" cy="1687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es-ES" sz="1700" spc="-5" dirty="0">
                <a:solidFill>
                  <a:srgbClr val="E52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24/03/2021: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9100"/>
              </a:lnSpc>
            </a:pPr>
            <a:r>
              <a:rPr lang="es-ES" sz="1700" spc="-10" dirty="0" err="1">
                <a:solidFill>
                  <a:srgbClr val="E52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</a:t>
            </a:r>
            <a:r>
              <a:rPr lang="es-ES" sz="1700" spc="15" dirty="0" err="1">
                <a:solidFill>
                  <a:srgbClr val="E52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700" spc="-30" dirty="0">
                <a:solidFill>
                  <a:srgbClr val="E52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spc="-10" dirty="0">
                <a:solidFill>
                  <a:srgbClr val="E52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publicó:</a:t>
            </a:r>
          </a:p>
          <a:p>
            <a:pPr marL="298450" marR="5080" indent="-285750">
              <a:lnSpc>
                <a:spcPct val="109100"/>
              </a:lnSpc>
              <a:buFont typeface="Wingdings" panose="05000000000000000000" pitchFamily="2" charset="2"/>
              <a:buChar char="ü"/>
            </a:pPr>
            <a:r>
              <a:rPr lang="es-ES" sz="1700" spc="-15" dirty="0">
                <a:solidFill>
                  <a:srgbClr val="E52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de Intervención</a:t>
            </a:r>
          </a:p>
          <a:p>
            <a:pPr marL="298450" marR="5080" indent="-285750">
              <a:lnSpc>
                <a:spcPct val="109100"/>
              </a:lnSpc>
              <a:buFont typeface="Wingdings" panose="05000000000000000000" pitchFamily="2" charset="2"/>
              <a:buChar char="ü"/>
            </a:pPr>
            <a:r>
              <a:rPr lang="es-ES" sz="1700" spc="-15" dirty="0">
                <a:solidFill>
                  <a:srgbClr val="E52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Presupuestal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13993811" y="2730403"/>
            <a:ext cx="2589859" cy="1140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s-ES" sz="1700" b="1" spc="2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700" b="1" spc="4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700" b="1" spc="2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700" b="1" spc="-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700" b="1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700" b="1" spc="-4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b="1" spc="4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700" b="1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700" b="1" spc="-10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b="1" spc="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ES" sz="1700" b="1" spc="-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b="1" spc="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s-ES" sz="1700" b="1" spc="-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b="1" spc="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s-ES" sz="1700" b="1" spc="-5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b="1" spc="-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700" b="1" spc="-4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700" b="1" spc="2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700" b="1" spc="1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700" b="1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s-ES" sz="1700" b="1" spc="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23/07/2021: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70510">
              <a:lnSpc>
                <a:spcPct val="107800"/>
              </a:lnSpc>
            </a:pPr>
            <a:r>
              <a:rPr lang="es-ES" sz="1700" spc="2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700" spc="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1700" spc="-5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700" spc="3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700" spc="-5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700" spc="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700" spc="3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700" spc="-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700" spc="-2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700" spc="1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700" spc="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170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700" spc="-8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spc="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70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700" spc="-1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spc="-3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700" spc="2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70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700" spc="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spc="-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700" spc="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700" spc="3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70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lang="es-ES" sz="1700" dirty="0" err="1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ProInversión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0"/>
          <p:cNvSpPr txBox="1"/>
          <p:nvPr/>
        </p:nvSpPr>
        <p:spPr>
          <a:xfrm>
            <a:off x="2813050" y="2721803"/>
            <a:ext cx="178717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</a:t>
            </a:r>
            <a:r>
              <a:rPr b="1" spc="-114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ACIÓN D</a:t>
            </a:r>
            <a:r>
              <a:rPr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9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 spc="-9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(OPIP COMPETENTE PROINVERSIÓN)</a:t>
            </a:r>
            <a:endParaRPr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1"/>
          <p:cNvSpPr txBox="1"/>
          <p:nvPr/>
        </p:nvSpPr>
        <p:spPr>
          <a:xfrm>
            <a:off x="2864564" y="5709528"/>
            <a:ext cx="14986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ADMISIÓ</a:t>
            </a:r>
            <a:r>
              <a:rPr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b="1" spc="-9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ÁMITE</a:t>
            </a:r>
            <a:endParaRPr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2"/>
          <p:cNvSpPr txBox="1"/>
          <p:nvPr/>
        </p:nvSpPr>
        <p:spPr>
          <a:xfrm>
            <a:off x="2864562" y="8778525"/>
            <a:ext cx="149864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</a:t>
            </a:r>
            <a:r>
              <a:rPr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b="1" spc="-9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REL</a:t>
            </a:r>
            <a:r>
              <a:rPr b="1" spc="-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1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ANCIA</a:t>
            </a:r>
            <a:endParaRPr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3"/>
          <p:cNvSpPr txBox="1"/>
          <p:nvPr/>
        </p:nvSpPr>
        <p:spPr>
          <a:xfrm>
            <a:off x="858196" y="2576519"/>
            <a:ext cx="415498" cy="64364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sz="2700" b="1" spc="-7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700" b="1" spc="-1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700" b="1" spc="-7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ANEAMIENT</a:t>
            </a:r>
            <a:r>
              <a:rPr sz="27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700" b="1" spc="-13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700" b="1" spc="-13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7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sz="2700" b="1" spc="5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700" b="1" spc="-7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AMACIÓN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6"/>
          <p:cNvSpPr txBox="1"/>
          <p:nvPr/>
        </p:nvSpPr>
        <p:spPr>
          <a:xfrm>
            <a:off x="9026045" y="8042399"/>
            <a:ext cx="2068539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spc="-25" dirty="0">
                <a:latin typeface="Arial Regular"/>
                <a:cs typeface="SenticoSansDT"/>
              </a:rPr>
              <a:t>6</a:t>
            </a:r>
            <a:r>
              <a:rPr sz="1700" spc="20" dirty="0">
                <a:latin typeface="Arial Regular"/>
                <a:cs typeface="SenticoSansDT"/>
              </a:rPr>
              <a:t>0</a:t>
            </a:r>
            <a:r>
              <a:rPr sz="1700" spc="-80" dirty="0">
                <a:latin typeface="Arial Regular"/>
                <a:cs typeface="SenticoSansDT"/>
              </a:rPr>
              <a:t> </a:t>
            </a:r>
            <a:r>
              <a:rPr sz="1700" spc="15" dirty="0">
                <a:latin typeface="Arial Regular"/>
                <a:cs typeface="SenticoSansDT"/>
              </a:rPr>
              <a:t>+</a:t>
            </a:r>
            <a:r>
              <a:rPr sz="1700" spc="-80" dirty="0">
                <a:latin typeface="Arial Regular"/>
                <a:cs typeface="SenticoSansDT"/>
              </a:rPr>
              <a:t> </a:t>
            </a:r>
            <a:r>
              <a:rPr sz="1700" spc="-25" dirty="0">
                <a:latin typeface="Arial Regular"/>
                <a:cs typeface="SenticoSansDT"/>
              </a:rPr>
              <a:t>3</a:t>
            </a:r>
            <a:r>
              <a:rPr sz="1700" spc="20" dirty="0">
                <a:latin typeface="Arial Regular"/>
                <a:cs typeface="SenticoSansDT"/>
              </a:rPr>
              <a:t>0</a:t>
            </a:r>
            <a:r>
              <a:rPr sz="1700" spc="-80" dirty="0">
                <a:latin typeface="Arial Regular"/>
                <a:cs typeface="SenticoSansDT"/>
              </a:rPr>
              <a:t> </a:t>
            </a:r>
            <a:r>
              <a:rPr sz="1700" spc="-30" dirty="0">
                <a:latin typeface="Arial Regular"/>
                <a:cs typeface="SenticoSansDT"/>
              </a:rPr>
              <a:t>día</a:t>
            </a:r>
            <a:r>
              <a:rPr sz="1700" spc="15" dirty="0">
                <a:latin typeface="Arial Regular"/>
                <a:cs typeface="SenticoSansDT"/>
              </a:rPr>
              <a:t>s</a:t>
            </a:r>
            <a:r>
              <a:rPr sz="1700" spc="-80" dirty="0">
                <a:latin typeface="Arial Regular"/>
                <a:cs typeface="SenticoSansDT"/>
              </a:rPr>
              <a:t> </a:t>
            </a:r>
            <a:r>
              <a:rPr sz="1700" b="1" spc="-30" dirty="0">
                <a:latin typeface="Arial" panose="020B0604020202020204" pitchFamily="34" charset="0"/>
                <a:cs typeface="Arial" panose="020B0604020202020204" pitchFamily="34" charset="0"/>
              </a:rPr>
              <a:t>hábiles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7"/>
          <p:cNvSpPr/>
          <p:nvPr/>
        </p:nvSpPr>
        <p:spPr>
          <a:xfrm>
            <a:off x="5209216" y="1944302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0" name="object 38"/>
          <p:cNvSpPr/>
          <p:nvPr/>
        </p:nvSpPr>
        <p:spPr>
          <a:xfrm>
            <a:off x="5209216" y="2076450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1" name="object 39"/>
          <p:cNvSpPr/>
          <p:nvPr/>
        </p:nvSpPr>
        <p:spPr>
          <a:xfrm>
            <a:off x="5209216" y="22014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2" name="object 40"/>
          <p:cNvSpPr/>
          <p:nvPr/>
        </p:nvSpPr>
        <p:spPr>
          <a:xfrm>
            <a:off x="520921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3" name="object 41"/>
          <p:cNvSpPr/>
          <p:nvPr/>
        </p:nvSpPr>
        <p:spPr>
          <a:xfrm>
            <a:off x="520921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4" name="object 42"/>
          <p:cNvSpPr/>
          <p:nvPr/>
        </p:nvSpPr>
        <p:spPr>
          <a:xfrm>
            <a:off x="520921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5" name="object 43"/>
          <p:cNvSpPr/>
          <p:nvPr/>
        </p:nvSpPr>
        <p:spPr>
          <a:xfrm>
            <a:off x="5518086" y="1944302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6" name="object 44"/>
          <p:cNvSpPr/>
          <p:nvPr/>
        </p:nvSpPr>
        <p:spPr>
          <a:xfrm>
            <a:off x="5518086" y="2076450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7" name="object 45"/>
          <p:cNvSpPr/>
          <p:nvPr/>
        </p:nvSpPr>
        <p:spPr>
          <a:xfrm>
            <a:off x="5518086" y="22014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8" name="object 46"/>
          <p:cNvSpPr/>
          <p:nvPr/>
        </p:nvSpPr>
        <p:spPr>
          <a:xfrm>
            <a:off x="551808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551808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0" name="object 48"/>
          <p:cNvSpPr/>
          <p:nvPr/>
        </p:nvSpPr>
        <p:spPr>
          <a:xfrm>
            <a:off x="551808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1" name="object 49"/>
          <p:cNvSpPr/>
          <p:nvPr/>
        </p:nvSpPr>
        <p:spPr>
          <a:xfrm>
            <a:off x="5826946" y="1944302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5826946" y="2076450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3" name="object 51"/>
          <p:cNvSpPr/>
          <p:nvPr/>
        </p:nvSpPr>
        <p:spPr>
          <a:xfrm>
            <a:off x="5826946" y="22014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4" name="object 52"/>
          <p:cNvSpPr/>
          <p:nvPr/>
        </p:nvSpPr>
        <p:spPr>
          <a:xfrm>
            <a:off x="582694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5" name="object 53"/>
          <p:cNvSpPr/>
          <p:nvPr/>
        </p:nvSpPr>
        <p:spPr>
          <a:xfrm>
            <a:off x="582694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6" name="object 54"/>
          <p:cNvSpPr/>
          <p:nvPr/>
        </p:nvSpPr>
        <p:spPr>
          <a:xfrm>
            <a:off x="582694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7" name="object 55"/>
          <p:cNvSpPr/>
          <p:nvPr/>
        </p:nvSpPr>
        <p:spPr>
          <a:xfrm>
            <a:off x="6135816" y="1944302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8" name="object 56"/>
          <p:cNvSpPr/>
          <p:nvPr/>
        </p:nvSpPr>
        <p:spPr>
          <a:xfrm>
            <a:off x="6135816" y="2076450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59" name="object 57"/>
          <p:cNvSpPr/>
          <p:nvPr/>
        </p:nvSpPr>
        <p:spPr>
          <a:xfrm>
            <a:off x="6135816" y="22014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0" name="object 58"/>
          <p:cNvSpPr/>
          <p:nvPr/>
        </p:nvSpPr>
        <p:spPr>
          <a:xfrm>
            <a:off x="613581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1" name="object 59"/>
          <p:cNvSpPr/>
          <p:nvPr/>
        </p:nvSpPr>
        <p:spPr>
          <a:xfrm>
            <a:off x="613581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2" name="object 60"/>
          <p:cNvSpPr/>
          <p:nvPr/>
        </p:nvSpPr>
        <p:spPr>
          <a:xfrm>
            <a:off x="613581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3" name="object 61"/>
          <p:cNvSpPr/>
          <p:nvPr/>
        </p:nvSpPr>
        <p:spPr>
          <a:xfrm>
            <a:off x="644467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4" name="object 62"/>
          <p:cNvSpPr/>
          <p:nvPr/>
        </p:nvSpPr>
        <p:spPr>
          <a:xfrm>
            <a:off x="644467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5" name="object 63"/>
          <p:cNvSpPr/>
          <p:nvPr/>
        </p:nvSpPr>
        <p:spPr>
          <a:xfrm>
            <a:off x="644467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6" name="object 64"/>
          <p:cNvSpPr/>
          <p:nvPr/>
        </p:nvSpPr>
        <p:spPr>
          <a:xfrm>
            <a:off x="675354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7" name="object 65"/>
          <p:cNvSpPr/>
          <p:nvPr/>
        </p:nvSpPr>
        <p:spPr>
          <a:xfrm>
            <a:off x="675354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8" name="object 66"/>
          <p:cNvSpPr/>
          <p:nvPr/>
        </p:nvSpPr>
        <p:spPr>
          <a:xfrm>
            <a:off x="675354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69" name="object 67"/>
          <p:cNvSpPr/>
          <p:nvPr/>
        </p:nvSpPr>
        <p:spPr>
          <a:xfrm>
            <a:off x="710640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0" name="object 68"/>
          <p:cNvSpPr/>
          <p:nvPr/>
        </p:nvSpPr>
        <p:spPr>
          <a:xfrm>
            <a:off x="710640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1" name="object 69"/>
          <p:cNvSpPr/>
          <p:nvPr/>
        </p:nvSpPr>
        <p:spPr>
          <a:xfrm>
            <a:off x="710640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2" name="object 70"/>
          <p:cNvSpPr/>
          <p:nvPr/>
        </p:nvSpPr>
        <p:spPr>
          <a:xfrm>
            <a:off x="741527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3" name="object 71"/>
          <p:cNvSpPr/>
          <p:nvPr/>
        </p:nvSpPr>
        <p:spPr>
          <a:xfrm>
            <a:off x="741527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4" name="object 72"/>
          <p:cNvSpPr/>
          <p:nvPr/>
        </p:nvSpPr>
        <p:spPr>
          <a:xfrm>
            <a:off x="741527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5" name="object 73"/>
          <p:cNvSpPr/>
          <p:nvPr/>
        </p:nvSpPr>
        <p:spPr>
          <a:xfrm>
            <a:off x="772413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6" name="object 74"/>
          <p:cNvSpPr/>
          <p:nvPr/>
        </p:nvSpPr>
        <p:spPr>
          <a:xfrm>
            <a:off x="772413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7" name="object 75"/>
          <p:cNvSpPr/>
          <p:nvPr/>
        </p:nvSpPr>
        <p:spPr>
          <a:xfrm>
            <a:off x="772413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8" name="object 76"/>
          <p:cNvSpPr/>
          <p:nvPr/>
        </p:nvSpPr>
        <p:spPr>
          <a:xfrm>
            <a:off x="803300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79" name="object 77"/>
          <p:cNvSpPr/>
          <p:nvPr/>
        </p:nvSpPr>
        <p:spPr>
          <a:xfrm>
            <a:off x="803300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0" name="object 78"/>
          <p:cNvSpPr/>
          <p:nvPr/>
        </p:nvSpPr>
        <p:spPr>
          <a:xfrm>
            <a:off x="803300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1" name="object 79"/>
          <p:cNvSpPr/>
          <p:nvPr/>
        </p:nvSpPr>
        <p:spPr>
          <a:xfrm>
            <a:off x="834186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2" name="object 80"/>
          <p:cNvSpPr/>
          <p:nvPr/>
        </p:nvSpPr>
        <p:spPr>
          <a:xfrm>
            <a:off x="834186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3" name="object 81"/>
          <p:cNvSpPr/>
          <p:nvPr/>
        </p:nvSpPr>
        <p:spPr>
          <a:xfrm>
            <a:off x="834186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4" name="object 82"/>
          <p:cNvSpPr/>
          <p:nvPr/>
        </p:nvSpPr>
        <p:spPr>
          <a:xfrm>
            <a:off x="865073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5" name="object 83"/>
          <p:cNvSpPr/>
          <p:nvPr/>
        </p:nvSpPr>
        <p:spPr>
          <a:xfrm>
            <a:off x="865073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6" name="object 84"/>
          <p:cNvSpPr/>
          <p:nvPr/>
        </p:nvSpPr>
        <p:spPr>
          <a:xfrm>
            <a:off x="865073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7" name="object 85"/>
          <p:cNvSpPr/>
          <p:nvPr/>
        </p:nvSpPr>
        <p:spPr>
          <a:xfrm>
            <a:off x="895960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8" name="object 86"/>
          <p:cNvSpPr/>
          <p:nvPr/>
        </p:nvSpPr>
        <p:spPr>
          <a:xfrm>
            <a:off x="895960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89" name="object 87"/>
          <p:cNvSpPr/>
          <p:nvPr/>
        </p:nvSpPr>
        <p:spPr>
          <a:xfrm>
            <a:off x="895960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0" name="object 88"/>
          <p:cNvSpPr/>
          <p:nvPr/>
        </p:nvSpPr>
        <p:spPr>
          <a:xfrm>
            <a:off x="926846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1" name="object 89"/>
          <p:cNvSpPr/>
          <p:nvPr/>
        </p:nvSpPr>
        <p:spPr>
          <a:xfrm>
            <a:off x="926846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2" name="object 90"/>
          <p:cNvSpPr/>
          <p:nvPr/>
        </p:nvSpPr>
        <p:spPr>
          <a:xfrm>
            <a:off x="926846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3" name="object 91"/>
          <p:cNvSpPr/>
          <p:nvPr/>
        </p:nvSpPr>
        <p:spPr>
          <a:xfrm>
            <a:off x="957733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4" name="object 92"/>
          <p:cNvSpPr/>
          <p:nvPr/>
        </p:nvSpPr>
        <p:spPr>
          <a:xfrm>
            <a:off x="957733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5" name="object 93"/>
          <p:cNvSpPr/>
          <p:nvPr/>
        </p:nvSpPr>
        <p:spPr>
          <a:xfrm>
            <a:off x="957733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6" name="object 94"/>
          <p:cNvSpPr/>
          <p:nvPr/>
        </p:nvSpPr>
        <p:spPr>
          <a:xfrm>
            <a:off x="988620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7" name="object 95"/>
          <p:cNvSpPr/>
          <p:nvPr/>
        </p:nvSpPr>
        <p:spPr>
          <a:xfrm>
            <a:off x="988620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8" name="object 96"/>
          <p:cNvSpPr/>
          <p:nvPr/>
        </p:nvSpPr>
        <p:spPr>
          <a:xfrm>
            <a:off x="988620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99" name="object 97"/>
          <p:cNvSpPr/>
          <p:nvPr/>
        </p:nvSpPr>
        <p:spPr>
          <a:xfrm>
            <a:off x="1043206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0" name="object 98"/>
          <p:cNvSpPr/>
          <p:nvPr/>
        </p:nvSpPr>
        <p:spPr>
          <a:xfrm>
            <a:off x="1043206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1" name="object 99"/>
          <p:cNvSpPr/>
          <p:nvPr/>
        </p:nvSpPr>
        <p:spPr>
          <a:xfrm>
            <a:off x="1043206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2" name="object 100"/>
          <p:cNvSpPr/>
          <p:nvPr/>
        </p:nvSpPr>
        <p:spPr>
          <a:xfrm>
            <a:off x="1074092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3" name="object 101"/>
          <p:cNvSpPr/>
          <p:nvPr/>
        </p:nvSpPr>
        <p:spPr>
          <a:xfrm>
            <a:off x="1074092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4" name="object 102"/>
          <p:cNvSpPr/>
          <p:nvPr/>
        </p:nvSpPr>
        <p:spPr>
          <a:xfrm>
            <a:off x="1074092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5" name="object 103"/>
          <p:cNvSpPr/>
          <p:nvPr/>
        </p:nvSpPr>
        <p:spPr>
          <a:xfrm>
            <a:off x="1104979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6" name="object 104"/>
          <p:cNvSpPr/>
          <p:nvPr/>
        </p:nvSpPr>
        <p:spPr>
          <a:xfrm>
            <a:off x="1104979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7" name="object 105"/>
          <p:cNvSpPr/>
          <p:nvPr/>
        </p:nvSpPr>
        <p:spPr>
          <a:xfrm>
            <a:off x="1104979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8" name="object 106"/>
          <p:cNvSpPr/>
          <p:nvPr/>
        </p:nvSpPr>
        <p:spPr>
          <a:xfrm>
            <a:off x="1135866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09" name="object 107"/>
          <p:cNvSpPr/>
          <p:nvPr/>
        </p:nvSpPr>
        <p:spPr>
          <a:xfrm>
            <a:off x="1135866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0" name="object 108"/>
          <p:cNvSpPr/>
          <p:nvPr/>
        </p:nvSpPr>
        <p:spPr>
          <a:xfrm>
            <a:off x="1135866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1" name="object 109"/>
          <p:cNvSpPr/>
          <p:nvPr/>
        </p:nvSpPr>
        <p:spPr>
          <a:xfrm>
            <a:off x="1166752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2" name="object 110"/>
          <p:cNvSpPr/>
          <p:nvPr/>
        </p:nvSpPr>
        <p:spPr>
          <a:xfrm>
            <a:off x="1166752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3" name="object 111"/>
          <p:cNvSpPr/>
          <p:nvPr/>
        </p:nvSpPr>
        <p:spPr>
          <a:xfrm>
            <a:off x="1166752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4" name="object 112"/>
          <p:cNvSpPr/>
          <p:nvPr/>
        </p:nvSpPr>
        <p:spPr>
          <a:xfrm>
            <a:off x="1197639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5" name="object 113"/>
          <p:cNvSpPr/>
          <p:nvPr/>
        </p:nvSpPr>
        <p:spPr>
          <a:xfrm>
            <a:off x="1197639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6" name="object 114"/>
          <p:cNvSpPr/>
          <p:nvPr/>
        </p:nvSpPr>
        <p:spPr>
          <a:xfrm>
            <a:off x="1197639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7" name="object 115"/>
          <p:cNvSpPr/>
          <p:nvPr/>
        </p:nvSpPr>
        <p:spPr>
          <a:xfrm>
            <a:off x="1228526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8" name="object 116"/>
          <p:cNvSpPr/>
          <p:nvPr/>
        </p:nvSpPr>
        <p:spPr>
          <a:xfrm>
            <a:off x="1228526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19" name="object 117"/>
          <p:cNvSpPr/>
          <p:nvPr/>
        </p:nvSpPr>
        <p:spPr>
          <a:xfrm>
            <a:off x="1228526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0" name="object 118"/>
          <p:cNvSpPr/>
          <p:nvPr/>
        </p:nvSpPr>
        <p:spPr>
          <a:xfrm>
            <a:off x="1259412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1" name="object 119"/>
          <p:cNvSpPr/>
          <p:nvPr/>
        </p:nvSpPr>
        <p:spPr>
          <a:xfrm>
            <a:off x="1259412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2" name="object 120"/>
          <p:cNvSpPr/>
          <p:nvPr/>
        </p:nvSpPr>
        <p:spPr>
          <a:xfrm>
            <a:off x="1259412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3" name="object 121"/>
          <p:cNvSpPr/>
          <p:nvPr/>
        </p:nvSpPr>
        <p:spPr>
          <a:xfrm>
            <a:off x="1290300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4" name="object 122"/>
          <p:cNvSpPr/>
          <p:nvPr/>
        </p:nvSpPr>
        <p:spPr>
          <a:xfrm>
            <a:off x="1290300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5" name="object 123"/>
          <p:cNvSpPr/>
          <p:nvPr/>
        </p:nvSpPr>
        <p:spPr>
          <a:xfrm>
            <a:off x="1290300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6" name="object 124"/>
          <p:cNvSpPr/>
          <p:nvPr/>
        </p:nvSpPr>
        <p:spPr>
          <a:xfrm>
            <a:off x="13211862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7" name="object 125"/>
          <p:cNvSpPr/>
          <p:nvPr/>
        </p:nvSpPr>
        <p:spPr>
          <a:xfrm>
            <a:off x="13211862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8" name="object 126"/>
          <p:cNvSpPr/>
          <p:nvPr/>
        </p:nvSpPr>
        <p:spPr>
          <a:xfrm>
            <a:off x="13211862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29" name="object 127"/>
          <p:cNvSpPr/>
          <p:nvPr/>
        </p:nvSpPr>
        <p:spPr>
          <a:xfrm>
            <a:off x="13566890" y="2462619"/>
            <a:ext cx="77470" cy="154305"/>
          </a:xfrm>
          <a:custGeom>
            <a:avLst/>
            <a:gdLst/>
            <a:ahLst/>
            <a:cxnLst/>
            <a:rect l="l" t="t" r="r" b="b"/>
            <a:pathLst>
              <a:path w="77469" h="154305">
                <a:moveTo>
                  <a:pt x="0" y="0"/>
                </a:moveTo>
                <a:lnTo>
                  <a:pt x="0" y="153827"/>
                </a:lnTo>
                <a:lnTo>
                  <a:pt x="76919" y="76908"/>
                </a:lnTo>
                <a:lnTo>
                  <a:pt x="0" y="0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0" name="object 128"/>
          <p:cNvSpPr/>
          <p:nvPr/>
        </p:nvSpPr>
        <p:spPr>
          <a:xfrm>
            <a:off x="14006435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1" name="object 129"/>
          <p:cNvSpPr/>
          <p:nvPr/>
        </p:nvSpPr>
        <p:spPr>
          <a:xfrm>
            <a:off x="14006435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2" name="object 130"/>
          <p:cNvSpPr/>
          <p:nvPr/>
        </p:nvSpPr>
        <p:spPr>
          <a:xfrm>
            <a:off x="14006435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3" name="object 131"/>
          <p:cNvSpPr/>
          <p:nvPr/>
        </p:nvSpPr>
        <p:spPr>
          <a:xfrm>
            <a:off x="14315305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4" name="object 132"/>
          <p:cNvSpPr/>
          <p:nvPr/>
        </p:nvSpPr>
        <p:spPr>
          <a:xfrm>
            <a:off x="14315305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5" name="object 133"/>
          <p:cNvSpPr/>
          <p:nvPr/>
        </p:nvSpPr>
        <p:spPr>
          <a:xfrm>
            <a:off x="14315305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6" name="object 134"/>
          <p:cNvSpPr/>
          <p:nvPr/>
        </p:nvSpPr>
        <p:spPr>
          <a:xfrm>
            <a:off x="14624165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7" name="object 135"/>
          <p:cNvSpPr/>
          <p:nvPr/>
        </p:nvSpPr>
        <p:spPr>
          <a:xfrm>
            <a:off x="14624165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8" name="object 136"/>
          <p:cNvSpPr/>
          <p:nvPr/>
        </p:nvSpPr>
        <p:spPr>
          <a:xfrm>
            <a:off x="14624165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39" name="object 137"/>
          <p:cNvSpPr/>
          <p:nvPr/>
        </p:nvSpPr>
        <p:spPr>
          <a:xfrm>
            <a:off x="1493304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0" name="object 138"/>
          <p:cNvSpPr/>
          <p:nvPr/>
        </p:nvSpPr>
        <p:spPr>
          <a:xfrm>
            <a:off x="1493304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1" name="object 139"/>
          <p:cNvSpPr/>
          <p:nvPr/>
        </p:nvSpPr>
        <p:spPr>
          <a:xfrm>
            <a:off x="1493304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2" name="object 140"/>
          <p:cNvSpPr/>
          <p:nvPr/>
        </p:nvSpPr>
        <p:spPr>
          <a:xfrm>
            <a:off x="1524190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3" name="object 141"/>
          <p:cNvSpPr/>
          <p:nvPr/>
        </p:nvSpPr>
        <p:spPr>
          <a:xfrm>
            <a:off x="1524190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4" name="object 142"/>
          <p:cNvSpPr/>
          <p:nvPr/>
        </p:nvSpPr>
        <p:spPr>
          <a:xfrm>
            <a:off x="1524190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5" name="object 143"/>
          <p:cNvSpPr/>
          <p:nvPr/>
        </p:nvSpPr>
        <p:spPr>
          <a:xfrm>
            <a:off x="15550775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6" name="object 144"/>
          <p:cNvSpPr/>
          <p:nvPr/>
        </p:nvSpPr>
        <p:spPr>
          <a:xfrm>
            <a:off x="15550775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7" name="object 145"/>
          <p:cNvSpPr/>
          <p:nvPr/>
        </p:nvSpPr>
        <p:spPr>
          <a:xfrm>
            <a:off x="15550775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8" name="object 146"/>
          <p:cNvSpPr/>
          <p:nvPr/>
        </p:nvSpPr>
        <p:spPr>
          <a:xfrm>
            <a:off x="1585964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49" name="object 147"/>
          <p:cNvSpPr/>
          <p:nvPr/>
        </p:nvSpPr>
        <p:spPr>
          <a:xfrm>
            <a:off x="1585964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0" name="object 148"/>
          <p:cNvSpPr/>
          <p:nvPr/>
        </p:nvSpPr>
        <p:spPr>
          <a:xfrm>
            <a:off x="1585964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1" name="object 149"/>
          <p:cNvSpPr/>
          <p:nvPr/>
        </p:nvSpPr>
        <p:spPr>
          <a:xfrm>
            <a:off x="16168505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2" name="object 150"/>
          <p:cNvSpPr/>
          <p:nvPr/>
        </p:nvSpPr>
        <p:spPr>
          <a:xfrm>
            <a:off x="16168505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3" name="object 151"/>
          <p:cNvSpPr/>
          <p:nvPr/>
        </p:nvSpPr>
        <p:spPr>
          <a:xfrm>
            <a:off x="16168505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4" name="object 152"/>
          <p:cNvSpPr/>
          <p:nvPr/>
        </p:nvSpPr>
        <p:spPr>
          <a:xfrm>
            <a:off x="1647737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5" name="object 153"/>
          <p:cNvSpPr/>
          <p:nvPr/>
        </p:nvSpPr>
        <p:spPr>
          <a:xfrm>
            <a:off x="1647737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6" name="object 154"/>
          <p:cNvSpPr/>
          <p:nvPr/>
        </p:nvSpPr>
        <p:spPr>
          <a:xfrm>
            <a:off x="1647737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7" name="object 155"/>
          <p:cNvSpPr/>
          <p:nvPr/>
        </p:nvSpPr>
        <p:spPr>
          <a:xfrm>
            <a:off x="16786246" y="2326485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8" name="object 156"/>
          <p:cNvSpPr/>
          <p:nvPr/>
        </p:nvSpPr>
        <p:spPr>
          <a:xfrm>
            <a:off x="16786246" y="2451507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59" name="object 157"/>
          <p:cNvSpPr/>
          <p:nvPr/>
        </p:nvSpPr>
        <p:spPr>
          <a:xfrm>
            <a:off x="16786246" y="2576519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60" name="object 158"/>
          <p:cNvSpPr/>
          <p:nvPr/>
        </p:nvSpPr>
        <p:spPr>
          <a:xfrm>
            <a:off x="17046079" y="2293701"/>
            <a:ext cx="77470" cy="154305"/>
          </a:xfrm>
          <a:custGeom>
            <a:avLst/>
            <a:gdLst/>
            <a:ahLst/>
            <a:cxnLst/>
            <a:rect l="l" t="t" r="r" b="b"/>
            <a:pathLst>
              <a:path w="77469" h="154305">
                <a:moveTo>
                  <a:pt x="0" y="0"/>
                </a:moveTo>
                <a:lnTo>
                  <a:pt x="0" y="153827"/>
                </a:lnTo>
                <a:lnTo>
                  <a:pt x="76919" y="76908"/>
                </a:lnTo>
                <a:lnTo>
                  <a:pt x="0" y="0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64" name="object 162"/>
          <p:cNvSpPr txBox="1"/>
          <p:nvPr/>
        </p:nvSpPr>
        <p:spPr>
          <a:xfrm>
            <a:off x="6877807" y="5142397"/>
            <a:ext cx="1418071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ProInversión</a:t>
            </a:r>
            <a:r>
              <a:rPr lang="es-ES" sz="170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evalúa:</a:t>
            </a:r>
          </a:p>
          <a:p>
            <a:pPr marL="298450" indent="-285750">
              <a:buFont typeface="Arial" charset="0"/>
              <a:buChar char="•"/>
            </a:pPr>
            <a:r>
              <a:rPr lang="es-ES" sz="170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Técnica y Financiera</a:t>
            </a:r>
          </a:p>
          <a:p>
            <a:pPr marL="298450" indent="-285750">
              <a:buFont typeface="Arial" charset="0"/>
              <a:buChar char="•"/>
            </a:pPr>
            <a:r>
              <a:rPr lang="es-ES" sz="170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Mínimos</a:t>
            </a:r>
            <a:r>
              <a:rPr lang="es-ES" sz="17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bject 174"/>
          <p:cNvSpPr/>
          <p:nvPr/>
        </p:nvSpPr>
        <p:spPr>
          <a:xfrm>
            <a:off x="15099149" y="4680727"/>
            <a:ext cx="0" cy="2608580"/>
          </a:xfrm>
          <a:custGeom>
            <a:avLst/>
            <a:gdLst/>
            <a:ahLst/>
            <a:cxnLst/>
            <a:rect l="l" t="t" r="r" b="b"/>
            <a:pathLst>
              <a:path h="2608579">
                <a:moveTo>
                  <a:pt x="0" y="0"/>
                </a:moveTo>
                <a:lnTo>
                  <a:pt x="0" y="2608444"/>
                </a:lnTo>
              </a:path>
            </a:pathLst>
          </a:custGeom>
          <a:ln w="8544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77" name="object 175"/>
          <p:cNvSpPr/>
          <p:nvPr/>
        </p:nvSpPr>
        <p:spPr>
          <a:xfrm>
            <a:off x="17155451" y="4680727"/>
            <a:ext cx="0" cy="2608580"/>
          </a:xfrm>
          <a:custGeom>
            <a:avLst/>
            <a:gdLst/>
            <a:ahLst/>
            <a:cxnLst/>
            <a:rect l="l" t="t" r="r" b="b"/>
            <a:pathLst>
              <a:path h="2608579">
                <a:moveTo>
                  <a:pt x="0" y="0"/>
                </a:moveTo>
                <a:lnTo>
                  <a:pt x="0" y="2608444"/>
                </a:lnTo>
              </a:path>
            </a:pathLst>
          </a:custGeom>
          <a:ln w="8544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78" name="object 176"/>
          <p:cNvSpPr/>
          <p:nvPr/>
        </p:nvSpPr>
        <p:spPr>
          <a:xfrm>
            <a:off x="10719906" y="4680727"/>
            <a:ext cx="0" cy="2608580"/>
          </a:xfrm>
          <a:custGeom>
            <a:avLst/>
            <a:gdLst/>
            <a:ahLst/>
            <a:cxnLst/>
            <a:rect l="l" t="t" r="r" b="b"/>
            <a:pathLst>
              <a:path h="2608579">
                <a:moveTo>
                  <a:pt x="0" y="0"/>
                </a:moveTo>
                <a:lnTo>
                  <a:pt x="0" y="2608444"/>
                </a:lnTo>
              </a:path>
            </a:pathLst>
          </a:custGeom>
          <a:ln w="8544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79" name="object 177"/>
          <p:cNvSpPr/>
          <p:nvPr/>
        </p:nvSpPr>
        <p:spPr>
          <a:xfrm>
            <a:off x="13062623" y="4680727"/>
            <a:ext cx="0" cy="2608580"/>
          </a:xfrm>
          <a:custGeom>
            <a:avLst/>
            <a:gdLst/>
            <a:ahLst/>
            <a:cxnLst/>
            <a:rect l="l" t="t" r="r" b="b"/>
            <a:pathLst>
              <a:path h="2608579">
                <a:moveTo>
                  <a:pt x="0" y="0"/>
                </a:moveTo>
                <a:lnTo>
                  <a:pt x="0" y="2608444"/>
                </a:lnTo>
              </a:path>
            </a:pathLst>
          </a:custGeom>
          <a:ln w="8544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80" name="object 179"/>
          <p:cNvSpPr txBox="1"/>
          <p:nvPr/>
        </p:nvSpPr>
        <p:spPr>
          <a:xfrm>
            <a:off x="15336006" y="5019920"/>
            <a:ext cx="1321813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5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hábiles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bject 180"/>
          <p:cNvSpPr txBox="1"/>
          <p:nvPr/>
        </p:nvSpPr>
        <p:spPr>
          <a:xfrm>
            <a:off x="5065725" y="5828596"/>
            <a:ext cx="1368331" cy="533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700" spc="-1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</a:t>
            </a:r>
            <a:r>
              <a:rPr sz="1700" spc="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700" spc="-3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700" spc="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700" spc="-3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</a:t>
            </a:r>
            <a:endParaRPr sz="1700" dirty="0">
              <a:solidFill>
                <a:srgbClr val="037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bject 181"/>
          <p:cNvSpPr txBox="1"/>
          <p:nvPr/>
        </p:nvSpPr>
        <p:spPr>
          <a:xfrm>
            <a:off x="8401806" y="7232335"/>
            <a:ext cx="2235534" cy="249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</a:pPr>
            <a:r>
              <a:rPr sz="1700" spc="-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Admisió</a:t>
            </a:r>
            <a:r>
              <a:rPr sz="1700" spc="1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700" spc="-30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1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700" spc="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s-PE" sz="1700" spc="-10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1700" spc="-10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700" spc="1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700" spc="-30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bject 183"/>
          <p:cNvSpPr txBox="1"/>
          <p:nvPr/>
        </p:nvSpPr>
        <p:spPr>
          <a:xfrm>
            <a:off x="11094478" y="5484610"/>
            <a:ext cx="1938699" cy="2668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lang="es-ES" sz="1700" spc="-3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proponente</a:t>
            </a:r>
          </a:p>
          <a:p>
            <a:pPr marL="12700" marR="5080">
              <a:lnSpc>
                <a:spcPct val="101800"/>
              </a:lnSpc>
            </a:pPr>
            <a:r>
              <a:rPr sz="1700" spc="-35" dirty="0" err="1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remit</a:t>
            </a:r>
            <a:r>
              <a:rPr sz="1700" spc="15" dirty="0" err="1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700" spc="-8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subsanación</a:t>
            </a:r>
            <a:r>
              <a:rPr sz="1700" spc="-4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1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700" spc="-8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5" dirty="0" err="1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aclaración</a:t>
            </a:r>
            <a:endParaRPr lang="es-PE" sz="1700" spc="-35" dirty="0">
              <a:solidFill>
                <a:srgbClr val="037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800"/>
              </a:lnSpc>
            </a:pPr>
            <a:endParaRPr lang="es-PE" sz="1700" spc="-35" dirty="0">
              <a:solidFill>
                <a:srgbClr val="037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800"/>
              </a:lnSpc>
            </a:pPr>
            <a:r>
              <a:rPr lang="es-PE" sz="1700" spc="-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(plazo 10 dh, prorrogables a</a:t>
            </a:r>
            <a:br>
              <a:rPr lang="es-PE" sz="1700" spc="-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700" spc="-35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dh adicionales)</a:t>
            </a:r>
          </a:p>
          <a:p>
            <a:pPr marL="12700" marR="5080">
              <a:lnSpc>
                <a:spcPct val="101800"/>
              </a:lnSpc>
            </a:pPr>
            <a:endParaRPr lang="es-PE" sz="1700" spc="-35" dirty="0">
              <a:solidFill>
                <a:srgbClr val="037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800"/>
              </a:lnSpc>
            </a:pPr>
            <a:endParaRPr lang="es-PE" sz="1700" spc="-35" dirty="0">
              <a:solidFill>
                <a:srgbClr val="037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800"/>
              </a:lnSpc>
            </a:pPr>
            <a:endParaRPr lang="es-PE" sz="1700" spc="-35" dirty="0">
              <a:solidFill>
                <a:srgbClr val="037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bject 184"/>
          <p:cNvSpPr txBox="1"/>
          <p:nvPr/>
        </p:nvSpPr>
        <p:spPr>
          <a:xfrm>
            <a:off x="13422751" y="5721079"/>
            <a:ext cx="1461761" cy="1317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lang="es-PE" sz="170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ProInversión determina:</a:t>
            </a:r>
          </a:p>
          <a:p>
            <a:pPr marL="298450" marR="5080" indent="-285750">
              <a:lnSpc>
                <a:spcPct val="101800"/>
              </a:lnSpc>
              <a:buFont typeface="Wingdings" panose="05000000000000000000" pitchFamily="2" charset="2"/>
              <a:buChar char="ü"/>
            </a:pPr>
            <a:r>
              <a:rPr lang="es-PE" sz="1700" spc="-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700" spc="-5" dirty="0" err="1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dmisió</a:t>
            </a:r>
            <a:r>
              <a:rPr sz="1700" spc="15" dirty="0" err="1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700" spc="-30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1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700" spc="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10" dirty="0" err="1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700" spc="-10" dirty="0" err="1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rámite</a:t>
            </a:r>
            <a:r>
              <a:rPr lang="es-PE" sz="1700" spc="-10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</a:p>
          <a:p>
            <a:pPr marL="298450" marR="5080" indent="-285750">
              <a:lnSpc>
                <a:spcPct val="101800"/>
              </a:lnSpc>
              <a:buFont typeface="Wingdings" panose="05000000000000000000" pitchFamily="2" charset="2"/>
              <a:buChar char="ü"/>
            </a:pPr>
            <a:r>
              <a:rPr lang="es-PE" sz="1700" spc="-10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Rechazo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bject 185"/>
          <p:cNvSpPr txBox="1"/>
          <p:nvPr/>
        </p:nvSpPr>
        <p:spPr>
          <a:xfrm>
            <a:off x="15412206" y="5709528"/>
            <a:ext cx="1369700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E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ProInversión </a:t>
            </a:r>
          </a:p>
          <a:p>
            <a:pPr marL="12700"/>
            <a:r>
              <a:rPr lang="es-PE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 al</a:t>
            </a:r>
          </a:p>
          <a:p>
            <a:pPr marL="12700"/>
            <a:r>
              <a:rPr lang="es-PE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 decisión</a:t>
            </a:r>
            <a:endParaRPr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bject 187"/>
          <p:cNvSpPr txBox="1"/>
          <p:nvPr/>
        </p:nvSpPr>
        <p:spPr>
          <a:xfrm>
            <a:off x="17375713" y="5052070"/>
            <a:ext cx="1743245" cy="186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lang="es-PE" sz="170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ProInversión</a:t>
            </a:r>
          </a:p>
          <a:p>
            <a:pPr marL="12700" marR="5080">
              <a:lnSpc>
                <a:spcPct val="101800"/>
              </a:lnSpc>
            </a:pPr>
            <a:r>
              <a:rPr lang="es-PE" sz="170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 a MVCS</a:t>
            </a:r>
          </a:p>
          <a:p>
            <a:pPr marL="12700" marR="5080">
              <a:lnSpc>
                <a:spcPct val="101800"/>
              </a:lnSpc>
            </a:pPr>
            <a:endParaRPr lang="es-PE" sz="1700" spc="-3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1800"/>
              </a:lnSpc>
            </a:pPr>
            <a:r>
              <a:rPr lang="es-PE" sz="17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</a:t>
            </a:r>
            <a:r>
              <a:rPr lang="es-PE" sz="1700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70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algn="ctr">
              <a:lnSpc>
                <a:spcPct val="101800"/>
              </a:lnSpc>
            </a:pPr>
            <a:r>
              <a:rPr sz="17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7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Relevanci</a:t>
            </a:r>
            <a:r>
              <a:rPr sz="1700" spc="1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70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00" spc="-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1800"/>
              </a:lnSpc>
            </a:pPr>
            <a:r>
              <a:rPr lang="es-ES" sz="17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conjunto de</a:t>
            </a:r>
          </a:p>
          <a:p>
            <a:pPr marL="12700" marR="5080" algn="ctr">
              <a:lnSpc>
                <a:spcPct val="101800"/>
              </a:lnSpc>
            </a:pPr>
            <a:r>
              <a:rPr lang="es-ES" sz="17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 admitidas</a:t>
            </a:r>
            <a:endParaRPr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bject 189"/>
          <p:cNvSpPr/>
          <p:nvPr/>
        </p:nvSpPr>
        <p:spPr>
          <a:xfrm>
            <a:off x="6352479" y="5987179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6950" y="0"/>
                </a:lnTo>
              </a:path>
            </a:pathLst>
          </a:custGeom>
          <a:ln w="1109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91" name="object 190"/>
          <p:cNvSpPr/>
          <p:nvPr/>
        </p:nvSpPr>
        <p:spPr>
          <a:xfrm>
            <a:off x="6745092" y="5941810"/>
            <a:ext cx="56515" cy="90805"/>
          </a:xfrm>
          <a:custGeom>
            <a:avLst/>
            <a:gdLst/>
            <a:ahLst/>
            <a:cxnLst/>
            <a:rect l="l" t="t" r="r" b="b"/>
            <a:pathLst>
              <a:path w="56515" h="90804">
                <a:moveTo>
                  <a:pt x="7570" y="0"/>
                </a:moveTo>
                <a:lnTo>
                  <a:pt x="0" y="8125"/>
                </a:lnTo>
                <a:lnTo>
                  <a:pt x="40072" y="45380"/>
                </a:lnTo>
                <a:lnTo>
                  <a:pt x="0" y="82615"/>
                </a:lnTo>
                <a:lnTo>
                  <a:pt x="7570" y="90740"/>
                </a:lnTo>
                <a:lnTo>
                  <a:pt x="56364" y="45380"/>
                </a:lnTo>
                <a:lnTo>
                  <a:pt x="757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98" name="object 197"/>
          <p:cNvSpPr/>
          <p:nvPr/>
        </p:nvSpPr>
        <p:spPr>
          <a:xfrm>
            <a:off x="12990181" y="5910975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6939" y="0"/>
                </a:lnTo>
              </a:path>
            </a:pathLst>
          </a:custGeom>
          <a:ln w="1109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99" name="object 198"/>
          <p:cNvSpPr/>
          <p:nvPr/>
        </p:nvSpPr>
        <p:spPr>
          <a:xfrm>
            <a:off x="13382795" y="5865610"/>
            <a:ext cx="56515" cy="90805"/>
          </a:xfrm>
          <a:custGeom>
            <a:avLst/>
            <a:gdLst/>
            <a:ahLst/>
            <a:cxnLst/>
            <a:rect l="l" t="t" r="r" b="b"/>
            <a:pathLst>
              <a:path w="56515" h="90804">
                <a:moveTo>
                  <a:pt x="7580" y="0"/>
                </a:moveTo>
                <a:lnTo>
                  <a:pt x="0" y="8125"/>
                </a:lnTo>
                <a:lnTo>
                  <a:pt x="40082" y="45370"/>
                </a:lnTo>
                <a:lnTo>
                  <a:pt x="0" y="82615"/>
                </a:lnTo>
                <a:lnTo>
                  <a:pt x="7580" y="90740"/>
                </a:lnTo>
                <a:lnTo>
                  <a:pt x="56364" y="45370"/>
                </a:lnTo>
                <a:lnTo>
                  <a:pt x="758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00" name="object 199"/>
          <p:cNvSpPr/>
          <p:nvPr/>
        </p:nvSpPr>
        <p:spPr>
          <a:xfrm>
            <a:off x="14963079" y="5910975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6950" y="0"/>
                </a:lnTo>
              </a:path>
            </a:pathLst>
          </a:custGeom>
          <a:ln w="1109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01" name="object 200"/>
          <p:cNvSpPr/>
          <p:nvPr/>
        </p:nvSpPr>
        <p:spPr>
          <a:xfrm>
            <a:off x="15355692" y="5865610"/>
            <a:ext cx="56515" cy="90805"/>
          </a:xfrm>
          <a:custGeom>
            <a:avLst/>
            <a:gdLst/>
            <a:ahLst/>
            <a:cxnLst/>
            <a:rect l="l" t="t" r="r" b="b"/>
            <a:pathLst>
              <a:path w="56515" h="90804">
                <a:moveTo>
                  <a:pt x="7580" y="0"/>
                </a:moveTo>
                <a:lnTo>
                  <a:pt x="0" y="8125"/>
                </a:lnTo>
                <a:lnTo>
                  <a:pt x="40082" y="45370"/>
                </a:lnTo>
                <a:lnTo>
                  <a:pt x="0" y="82615"/>
                </a:lnTo>
                <a:lnTo>
                  <a:pt x="7580" y="90740"/>
                </a:lnTo>
                <a:lnTo>
                  <a:pt x="56364" y="45370"/>
                </a:lnTo>
                <a:lnTo>
                  <a:pt x="758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04" name="object 203"/>
          <p:cNvSpPr txBox="1"/>
          <p:nvPr/>
        </p:nvSpPr>
        <p:spPr>
          <a:xfrm>
            <a:off x="7078991" y="4602757"/>
            <a:ext cx="965197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-2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700" b="1" spc="2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7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30" dirty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s-ES" sz="17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bject 209"/>
          <p:cNvSpPr txBox="1"/>
          <p:nvPr/>
        </p:nvSpPr>
        <p:spPr>
          <a:xfrm>
            <a:off x="13308442" y="5026537"/>
            <a:ext cx="1916686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5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hábiles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bject 221"/>
          <p:cNvSpPr txBox="1"/>
          <p:nvPr/>
        </p:nvSpPr>
        <p:spPr>
          <a:xfrm>
            <a:off x="11042523" y="5027552"/>
            <a:ext cx="2068539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5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5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hábiles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bject 233"/>
          <p:cNvSpPr/>
          <p:nvPr/>
        </p:nvSpPr>
        <p:spPr>
          <a:xfrm>
            <a:off x="1827251" y="4544380"/>
            <a:ext cx="16957040" cy="0"/>
          </a:xfrm>
          <a:custGeom>
            <a:avLst/>
            <a:gdLst/>
            <a:ahLst/>
            <a:cxnLst/>
            <a:rect l="l" t="t" r="r" b="b"/>
            <a:pathLst>
              <a:path w="16957040">
                <a:moveTo>
                  <a:pt x="0" y="0"/>
                </a:moveTo>
                <a:lnTo>
                  <a:pt x="16956928" y="0"/>
                </a:lnTo>
              </a:path>
            </a:pathLst>
          </a:custGeom>
          <a:ln w="12229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35" name="object 234"/>
          <p:cNvSpPr/>
          <p:nvPr/>
        </p:nvSpPr>
        <p:spPr>
          <a:xfrm>
            <a:off x="1827251" y="7846809"/>
            <a:ext cx="16957040" cy="0"/>
          </a:xfrm>
          <a:custGeom>
            <a:avLst/>
            <a:gdLst/>
            <a:ahLst/>
            <a:cxnLst/>
            <a:rect l="l" t="t" r="r" b="b"/>
            <a:pathLst>
              <a:path w="16957040">
                <a:moveTo>
                  <a:pt x="0" y="0"/>
                </a:moveTo>
                <a:lnTo>
                  <a:pt x="16956928" y="0"/>
                </a:lnTo>
              </a:path>
            </a:pathLst>
          </a:custGeom>
          <a:ln w="12229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36" name="object 235"/>
          <p:cNvSpPr/>
          <p:nvPr/>
        </p:nvSpPr>
        <p:spPr>
          <a:xfrm>
            <a:off x="5209216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37" name="object 236"/>
          <p:cNvSpPr/>
          <p:nvPr/>
        </p:nvSpPr>
        <p:spPr>
          <a:xfrm>
            <a:off x="5209216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38" name="object 237"/>
          <p:cNvSpPr/>
          <p:nvPr/>
        </p:nvSpPr>
        <p:spPr>
          <a:xfrm>
            <a:off x="5209216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39" name="object 238"/>
          <p:cNvSpPr/>
          <p:nvPr/>
        </p:nvSpPr>
        <p:spPr>
          <a:xfrm>
            <a:off x="5518086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0" name="object 239"/>
          <p:cNvSpPr/>
          <p:nvPr/>
        </p:nvSpPr>
        <p:spPr>
          <a:xfrm>
            <a:off x="5518086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1" name="object 240"/>
          <p:cNvSpPr/>
          <p:nvPr/>
        </p:nvSpPr>
        <p:spPr>
          <a:xfrm>
            <a:off x="5518086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2" name="object 241"/>
          <p:cNvSpPr/>
          <p:nvPr/>
        </p:nvSpPr>
        <p:spPr>
          <a:xfrm>
            <a:off x="5826946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3" name="object 242"/>
          <p:cNvSpPr/>
          <p:nvPr/>
        </p:nvSpPr>
        <p:spPr>
          <a:xfrm>
            <a:off x="5826946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4" name="object 243"/>
          <p:cNvSpPr/>
          <p:nvPr/>
        </p:nvSpPr>
        <p:spPr>
          <a:xfrm>
            <a:off x="5826946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5" name="object 244"/>
          <p:cNvSpPr/>
          <p:nvPr/>
        </p:nvSpPr>
        <p:spPr>
          <a:xfrm>
            <a:off x="6135816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6" name="object 245"/>
          <p:cNvSpPr/>
          <p:nvPr/>
        </p:nvSpPr>
        <p:spPr>
          <a:xfrm>
            <a:off x="6135816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7" name="object 246"/>
          <p:cNvSpPr/>
          <p:nvPr/>
        </p:nvSpPr>
        <p:spPr>
          <a:xfrm>
            <a:off x="6135816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8" name="object 247"/>
          <p:cNvSpPr/>
          <p:nvPr/>
        </p:nvSpPr>
        <p:spPr>
          <a:xfrm>
            <a:off x="645803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49" name="object 248"/>
          <p:cNvSpPr/>
          <p:nvPr/>
        </p:nvSpPr>
        <p:spPr>
          <a:xfrm>
            <a:off x="645803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0" name="object 249"/>
          <p:cNvSpPr/>
          <p:nvPr/>
        </p:nvSpPr>
        <p:spPr>
          <a:xfrm>
            <a:off x="645803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1" name="object 250"/>
          <p:cNvSpPr/>
          <p:nvPr/>
        </p:nvSpPr>
        <p:spPr>
          <a:xfrm>
            <a:off x="678025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2" name="object 251"/>
          <p:cNvSpPr/>
          <p:nvPr/>
        </p:nvSpPr>
        <p:spPr>
          <a:xfrm>
            <a:off x="678025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3" name="object 252"/>
          <p:cNvSpPr/>
          <p:nvPr/>
        </p:nvSpPr>
        <p:spPr>
          <a:xfrm>
            <a:off x="678025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4" name="object 253"/>
          <p:cNvSpPr/>
          <p:nvPr/>
        </p:nvSpPr>
        <p:spPr>
          <a:xfrm>
            <a:off x="7102478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5" name="object 254"/>
          <p:cNvSpPr/>
          <p:nvPr/>
        </p:nvSpPr>
        <p:spPr>
          <a:xfrm>
            <a:off x="7102478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6" name="object 255"/>
          <p:cNvSpPr/>
          <p:nvPr/>
        </p:nvSpPr>
        <p:spPr>
          <a:xfrm>
            <a:off x="7102478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7" name="object 256"/>
          <p:cNvSpPr/>
          <p:nvPr/>
        </p:nvSpPr>
        <p:spPr>
          <a:xfrm>
            <a:off x="742778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8" name="object 257"/>
          <p:cNvSpPr/>
          <p:nvPr/>
        </p:nvSpPr>
        <p:spPr>
          <a:xfrm>
            <a:off x="742778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59" name="object 258"/>
          <p:cNvSpPr/>
          <p:nvPr/>
        </p:nvSpPr>
        <p:spPr>
          <a:xfrm>
            <a:off x="742778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0" name="object 259"/>
          <p:cNvSpPr/>
          <p:nvPr/>
        </p:nvSpPr>
        <p:spPr>
          <a:xfrm>
            <a:off x="7750018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1" name="object 260"/>
          <p:cNvSpPr/>
          <p:nvPr/>
        </p:nvSpPr>
        <p:spPr>
          <a:xfrm>
            <a:off x="7750018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2" name="object 261"/>
          <p:cNvSpPr/>
          <p:nvPr/>
        </p:nvSpPr>
        <p:spPr>
          <a:xfrm>
            <a:off x="7750018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3" name="object 262"/>
          <p:cNvSpPr/>
          <p:nvPr/>
        </p:nvSpPr>
        <p:spPr>
          <a:xfrm>
            <a:off x="8072229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4" name="object 263"/>
          <p:cNvSpPr/>
          <p:nvPr/>
        </p:nvSpPr>
        <p:spPr>
          <a:xfrm>
            <a:off x="8072229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5" name="object 264"/>
          <p:cNvSpPr/>
          <p:nvPr/>
        </p:nvSpPr>
        <p:spPr>
          <a:xfrm>
            <a:off x="8072229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6" name="object 265"/>
          <p:cNvSpPr/>
          <p:nvPr/>
        </p:nvSpPr>
        <p:spPr>
          <a:xfrm>
            <a:off x="8456824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7" name="object 266"/>
          <p:cNvSpPr/>
          <p:nvPr/>
        </p:nvSpPr>
        <p:spPr>
          <a:xfrm>
            <a:off x="8456824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8" name="object 267"/>
          <p:cNvSpPr/>
          <p:nvPr/>
        </p:nvSpPr>
        <p:spPr>
          <a:xfrm>
            <a:off x="8456824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69" name="object 268"/>
          <p:cNvSpPr/>
          <p:nvPr/>
        </p:nvSpPr>
        <p:spPr>
          <a:xfrm>
            <a:off x="8765694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0" name="object 269"/>
          <p:cNvSpPr/>
          <p:nvPr/>
        </p:nvSpPr>
        <p:spPr>
          <a:xfrm>
            <a:off x="8765694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1" name="object 270"/>
          <p:cNvSpPr/>
          <p:nvPr/>
        </p:nvSpPr>
        <p:spPr>
          <a:xfrm>
            <a:off x="8765694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2" name="object 271"/>
          <p:cNvSpPr/>
          <p:nvPr/>
        </p:nvSpPr>
        <p:spPr>
          <a:xfrm>
            <a:off x="9074575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3" name="object 272"/>
          <p:cNvSpPr/>
          <p:nvPr/>
        </p:nvSpPr>
        <p:spPr>
          <a:xfrm>
            <a:off x="9074575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4" name="object 273"/>
          <p:cNvSpPr/>
          <p:nvPr/>
        </p:nvSpPr>
        <p:spPr>
          <a:xfrm>
            <a:off x="9074575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5" name="object 274"/>
          <p:cNvSpPr/>
          <p:nvPr/>
        </p:nvSpPr>
        <p:spPr>
          <a:xfrm>
            <a:off x="9383435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6" name="object 275"/>
          <p:cNvSpPr/>
          <p:nvPr/>
        </p:nvSpPr>
        <p:spPr>
          <a:xfrm>
            <a:off x="9383435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7" name="object 276"/>
          <p:cNvSpPr/>
          <p:nvPr/>
        </p:nvSpPr>
        <p:spPr>
          <a:xfrm>
            <a:off x="9383435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8" name="object 277"/>
          <p:cNvSpPr/>
          <p:nvPr/>
        </p:nvSpPr>
        <p:spPr>
          <a:xfrm>
            <a:off x="9705655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79" name="object 278"/>
          <p:cNvSpPr/>
          <p:nvPr/>
        </p:nvSpPr>
        <p:spPr>
          <a:xfrm>
            <a:off x="9705655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0" name="object 279"/>
          <p:cNvSpPr/>
          <p:nvPr/>
        </p:nvSpPr>
        <p:spPr>
          <a:xfrm>
            <a:off x="9705655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1" name="object 280"/>
          <p:cNvSpPr/>
          <p:nvPr/>
        </p:nvSpPr>
        <p:spPr>
          <a:xfrm>
            <a:off x="10027865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2" name="object 281"/>
          <p:cNvSpPr/>
          <p:nvPr/>
        </p:nvSpPr>
        <p:spPr>
          <a:xfrm>
            <a:off x="10027865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3" name="object 282"/>
          <p:cNvSpPr/>
          <p:nvPr/>
        </p:nvSpPr>
        <p:spPr>
          <a:xfrm>
            <a:off x="10027865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4" name="object 283"/>
          <p:cNvSpPr/>
          <p:nvPr/>
        </p:nvSpPr>
        <p:spPr>
          <a:xfrm>
            <a:off x="10350096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5" name="object 284"/>
          <p:cNvSpPr/>
          <p:nvPr/>
        </p:nvSpPr>
        <p:spPr>
          <a:xfrm>
            <a:off x="10350096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6" name="object 285"/>
          <p:cNvSpPr/>
          <p:nvPr/>
        </p:nvSpPr>
        <p:spPr>
          <a:xfrm>
            <a:off x="10350096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7" name="object 286"/>
          <p:cNvSpPr/>
          <p:nvPr/>
        </p:nvSpPr>
        <p:spPr>
          <a:xfrm>
            <a:off x="10675405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8" name="object 287"/>
          <p:cNvSpPr/>
          <p:nvPr/>
        </p:nvSpPr>
        <p:spPr>
          <a:xfrm>
            <a:off x="10675405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89" name="object 288"/>
          <p:cNvSpPr/>
          <p:nvPr/>
        </p:nvSpPr>
        <p:spPr>
          <a:xfrm>
            <a:off x="10675405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0" name="object 289"/>
          <p:cNvSpPr/>
          <p:nvPr/>
        </p:nvSpPr>
        <p:spPr>
          <a:xfrm>
            <a:off x="10997626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1" name="object 290"/>
          <p:cNvSpPr/>
          <p:nvPr/>
        </p:nvSpPr>
        <p:spPr>
          <a:xfrm>
            <a:off x="10997626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2" name="object 291"/>
          <p:cNvSpPr/>
          <p:nvPr/>
        </p:nvSpPr>
        <p:spPr>
          <a:xfrm>
            <a:off x="10997626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3" name="object 292"/>
          <p:cNvSpPr/>
          <p:nvPr/>
        </p:nvSpPr>
        <p:spPr>
          <a:xfrm>
            <a:off x="1131984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4" name="object 293"/>
          <p:cNvSpPr/>
          <p:nvPr/>
        </p:nvSpPr>
        <p:spPr>
          <a:xfrm>
            <a:off x="1131984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5" name="object 294"/>
          <p:cNvSpPr/>
          <p:nvPr/>
        </p:nvSpPr>
        <p:spPr>
          <a:xfrm>
            <a:off x="1131984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6" name="object 295"/>
          <p:cNvSpPr/>
          <p:nvPr/>
        </p:nvSpPr>
        <p:spPr>
          <a:xfrm>
            <a:off x="1171721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7" name="object 296"/>
          <p:cNvSpPr/>
          <p:nvPr/>
        </p:nvSpPr>
        <p:spPr>
          <a:xfrm>
            <a:off x="1171721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8" name="object 297"/>
          <p:cNvSpPr/>
          <p:nvPr/>
        </p:nvSpPr>
        <p:spPr>
          <a:xfrm>
            <a:off x="1171721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299" name="object 298"/>
          <p:cNvSpPr/>
          <p:nvPr/>
        </p:nvSpPr>
        <p:spPr>
          <a:xfrm>
            <a:off x="1202608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0" name="object 299"/>
          <p:cNvSpPr/>
          <p:nvPr/>
        </p:nvSpPr>
        <p:spPr>
          <a:xfrm>
            <a:off x="1202608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1" name="object 300"/>
          <p:cNvSpPr/>
          <p:nvPr/>
        </p:nvSpPr>
        <p:spPr>
          <a:xfrm>
            <a:off x="1202608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2" name="object 301"/>
          <p:cNvSpPr/>
          <p:nvPr/>
        </p:nvSpPr>
        <p:spPr>
          <a:xfrm>
            <a:off x="1233495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3" name="object 302"/>
          <p:cNvSpPr/>
          <p:nvPr/>
        </p:nvSpPr>
        <p:spPr>
          <a:xfrm>
            <a:off x="1233495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4" name="object 303"/>
          <p:cNvSpPr/>
          <p:nvPr/>
        </p:nvSpPr>
        <p:spPr>
          <a:xfrm>
            <a:off x="1233495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5" name="object 304"/>
          <p:cNvSpPr/>
          <p:nvPr/>
        </p:nvSpPr>
        <p:spPr>
          <a:xfrm>
            <a:off x="1264382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6" name="object 305"/>
          <p:cNvSpPr/>
          <p:nvPr/>
        </p:nvSpPr>
        <p:spPr>
          <a:xfrm>
            <a:off x="1264382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7" name="object 306"/>
          <p:cNvSpPr/>
          <p:nvPr/>
        </p:nvSpPr>
        <p:spPr>
          <a:xfrm>
            <a:off x="1264382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8" name="object 307"/>
          <p:cNvSpPr/>
          <p:nvPr/>
        </p:nvSpPr>
        <p:spPr>
          <a:xfrm>
            <a:off x="12966037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09" name="object 308"/>
          <p:cNvSpPr/>
          <p:nvPr/>
        </p:nvSpPr>
        <p:spPr>
          <a:xfrm>
            <a:off x="12966037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0" name="object 309"/>
          <p:cNvSpPr/>
          <p:nvPr/>
        </p:nvSpPr>
        <p:spPr>
          <a:xfrm>
            <a:off x="12966037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1" name="object 310"/>
          <p:cNvSpPr/>
          <p:nvPr/>
        </p:nvSpPr>
        <p:spPr>
          <a:xfrm>
            <a:off x="13288258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2" name="object 311"/>
          <p:cNvSpPr/>
          <p:nvPr/>
        </p:nvSpPr>
        <p:spPr>
          <a:xfrm>
            <a:off x="13288258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3" name="object 312"/>
          <p:cNvSpPr/>
          <p:nvPr/>
        </p:nvSpPr>
        <p:spPr>
          <a:xfrm>
            <a:off x="13288258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4" name="object 313"/>
          <p:cNvSpPr/>
          <p:nvPr/>
        </p:nvSpPr>
        <p:spPr>
          <a:xfrm>
            <a:off x="13610489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5" name="object 314"/>
          <p:cNvSpPr/>
          <p:nvPr/>
        </p:nvSpPr>
        <p:spPr>
          <a:xfrm>
            <a:off x="13610489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6" name="object 315"/>
          <p:cNvSpPr/>
          <p:nvPr/>
        </p:nvSpPr>
        <p:spPr>
          <a:xfrm>
            <a:off x="13610489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7" name="object 316"/>
          <p:cNvSpPr/>
          <p:nvPr/>
        </p:nvSpPr>
        <p:spPr>
          <a:xfrm>
            <a:off x="13935798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8" name="object 317"/>
          <p:cNvSpPr/>
          <p:nvPr/>
        </p:nvSpPr>
        <p:spPr>
          <a:xfrm>
            <a:off x="13935798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19" name="object 318"/>
          <p:cNvSpPr/>
          <p:nvPr/>
        </p:nvSpPr>
        <p:spPr>
          <a:xfrm>
            <a:off x="13935798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0" name="object 319"/>
          <p:cNvSpPr/>
          <p:nvPr/>
        </p:nvSpPr>
        <p:spPr>
          <a:xfrm>
            <a:off x="14258019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1" name="object 320"/>
          <p:cNvSpPr/>
          <p:nvPr/>
        </p:nvSpPr>
        <p:spPr>
          <a:xfrm>
            <a:off x="14258019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2" name="object 321"/>
          <p:cNvSpPr/>
          <p:nvPr/>
        </p:nvSpPr>
        <p:spPr>
          <a:xfrm>
            <a:off x="14258019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3" name="object 322"/>
          <p:cNvSpPr/>
          <p:nvPr/>
        </p:nvSpPr>
        <p:spPr>
          <a:xfrm>
            <a:off x="14580239" y="8318664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4" name="object 323"/>
          <p:cNvSpPr/>
          <p:nvPr/>
        </p:nvSpPr>
        <p:spPr>
          <a:xfrm>
            <a:off x="14580239" y="8443686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5" name="object 324"/>
          <p:cNvSpPr/>
          <p:nvPr/>
        </p:nvSpPr>
        <p:spPr>
          <a:xfrm>
            <a:off x="14580239" y="8568698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5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6" name="object 325"/>
          <p:cNvSpPr/>
          <p:nvPr/>
        </p:nvSpPr>
        <p:spPr>
          <a:xfrm>
            <a:off x="14840076" y="8285882"/>
            <a:ext cx="77470" cy="154305"/>
          </a:xfrm>
          <a:custGeom>
            <a:avLst/>
            <a:gdLst/>
            <a:ahLst/>
            <a:cxnLst/>
            <a:rect l="l" t="t" r="r" b="b"/>
            <a:pathLst>
              <a:path w="77469" h="154304">
                <a:moveTo>
                  <a:pt x="0" y="0"/>
                </a:moveTo>
                <a:lnTo>
                  <a:pt x="0" y="153827"/>
                </a:lnTo>
                <a:lnTo>
                  <a:pt x="76919" y="76908"/>
                </a:lnTo>
                <a:lnTo>
                  <a:pt x="0" y="0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7" name="object 326"/>
          <p:cNvSpPr/>
          <p:nvPr/>
        </p:nvSpPr>
        <p:spPr>
          <a:xfrm>
            <a:off x="5209216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8" name="object 327"/>
          <p:cNvSpPr/>
          <p:nvPr/>
        </p:nvSpPr>
        <p:spPr>
          <a:xfrm>
            <a:off x="5531437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29" name="object 328"/>
          <p:cNvSpPr/>
          <p:nvPr/>
        </p:nvSpPr>
        <p:spPr>
          <a:xfrm>
            <a:off x="5853657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0" name="object 329"/>
          <p:cNvSpPr/>
          <p:nvPr/>
        </p:nvSpPr>
        <p:spPr>
          <a:xfrm>
            <a:off x="6175888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1" name="object 330"/>
          <p:cNvSpPr/>
          <p:nvPr/>
        </p:nvSpPr>
        <p:spPr>
          <a:xfrm>
            <a:off x="6498098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2" name="object 331"/>
          <p:cNvSpPr/>
          <p:nvPr/>
        </p:nvSpPr>
        <p:spPr>
          <a:xfrm>
            <a:off x="6820319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3" name="object 332"/>
          <p:cNvSpPr/>
          <p:nvPr/>
        </p:nvSpPr>
        <p:spPr>
          <a:xfrm>
            <a:off x="7142540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4" name="object 333"/>
          <p:cNvSpPr/>
          <p:nvPr/>
        </p:nvSpPr>
        <p:spPr>
          <a:xfrm>
            <a:off x="7464760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5" name="object 334"/>
          <p:cNvSpPr/>
          <p:nvPr/>
        </p:nvSpPr>
        <p:spPr>
          <a:xfrm>
            <a:off x="7786980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6" name="object 335"/>
          <p:cNvSpPr/>
          <p:nvPr/>
        </p:nvSpPr>
        <p:spPr>
          <a:xfrm>
            <a:off x="8109201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7" name="object 336"/>
          <p:cNvSpPr/>
          <p:nvPr/>
        </p:nvSpPr>
        <p:spPr>
          <a:xfrm>
            <a:off x="8431422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8" name="object 337"/>
          <p:cNvSpPr/>
          <p:nvPr/>
        </p:nvSpPr>
        <p:spPr>
          <a:xfrm>
            <a:off x="8753642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39" name="object 338"/>
          <p:cNvSpPr/>
          <p:nvPr/>
        </p:nvSpPr>
        <p:spPr>
          <a:xfrm>
            <a:off x="9075863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40" name="object 339"/>
          <p:cNvSpPr/>
          <p:nvPr/>
        </p:nvSpPr>
        <p:spPr>
          <a:xfrm>
            <a:off x="9398083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3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35" y="0"/>
                </a:lnTo>
                <a:lnTo>
                  <a:pt x="25983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41" name="object 340"/>
          <p:cNvSpPr/>
          <p:nvPr/>
        </p:nvSpPr>
        <p:spPr>
          <a:xfrm>
            <a:off x="9720293" y="4911973"/>
            <a:ext cx="260350" cy="88265"/>
          </a:xfrm>
          <a:custGeom>
            <a:avLst/>
            <a:gdLst/>
            <a:ahLst/>
            <a:cxnLst/>
            <a:rect l="l" t="t" r="r" b="b"/>
            <a:pathLst>
              <a:path w="260350" h="88264">
                <a:moveTo>
                  <a:pt x="259845" y="88248"/>
                </a:moveTo>
                <a:lnTo>
                  <a:pt x="0" y="88248"/>
                </a:lnTo>
                <a:lnTo>
                  <a:pt x="0" y="0"/>
                </a:lnTo>
                <a:lnTo>
                  <a:pt x="259845" y="0"/>
                </a:lnTo>
                <a:lnTo>
                  <a:pt x="259845" y="88248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42" name="object 341"/>
          <p:cNvSpPr/>
          <p:nvPr/>
        </p:nvSpPr>
        <p:spPr>
          <a:xfrm>
            <a:off x="9980149" y="4823135"/>
            <a:ext cx="194310" cy="266065"/>
          </a:xfrm>
          <a:custGeom>
            <a:avLst/>
            <a:gdLst/>
            <a:ahLst/>
            <a:cxnLst/>
            <a:rect l="l" t="t" r="r" b="b"/>
            <a:pathLst>
              <a:path w="194309" h="266064">
                <a:moveTo>
                  <a:pt x="0" y="0"/>
                </a:moveTo>
                <a:lnTo>
                  <a:pt x="0" y="265918"/>
                </a:lnTo>
                <a:lnTo>
                  <a:pt x="193962" y="132959"/>
                </a:lnTo>
                <a:lnTo>
                  <a:pt x="0" y="0"/>
                </a:lnTo>
                <a:close/>
              </a:path>
            </a:pathLst>
          </a:custGeom>
          <a:solidFill>
            <a:srgbClr val="9C9B9D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43" name="object 342"/>
          <p:cNvSpPr txBox="1"/>
          <p:nvPr/>
        </p:nvSpPr>
        <p:spPr>
          <a:xfrm>
            <a:off x="1679013" y="10370011"/>
            <a:ext cx="11484339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computo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emisión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sz="1550" b="1" spc="1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reanuda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 err="1">
                <a:latin typeface="Arial" panose="020B0604020202020204" pitchFamily="34" charset="0"/>
                <a:cs typeface="Arial" panose="020B0604020202020204" pitchFamily="34" charset="0"/>
              </a:rPr>
              <a:t>Proponentes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 err="1">
                <a:latin typeface="Arial" panose="020B0604020202020204" pitchFamily="34" charset="0"/>
                <a:cs typeface="Arial" panose="020B0604020202020204" pitchFamily="34" charset="0"/>
              </a:rPr>
              <a:t>cumpla</a:t>
            </a:r>
            <a:r>
              <a:rPr lang="es-ES"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 err="1">
                <a:latin typeface="Arial" panose="020B0604020202020204" pitchFamily="34" charset="0"/>
                <a:cs typeface="Arial" panose="020B0604020202020204" pitchFamily="34" charset="0"/>
              </a:rPr>
              <a:t>requerimientos</a:t>
            </a:r>
            <a:r>
              <a:rPr lang="es-ES" sz="1550" spc="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object 343"/>
          <p:cNvSpPr txBox="1"/>
          <p:nvPr/>
        </p:nvSpPr>
        <p:spPr>
          <a:xfrm>
            <a:off x="16222545" y="9656739"/>
            <a:ext cx="1717391" cy="713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000"/>
              </a:lnSpc>
            </a:pPr>
            <a:r>
              <a:rPr sz="1500" b="1" spc="5" dirty="0">
                <a:solidFill>
                  <a:srgbClr val="E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PROINVERSIÓN </a:t>
            </a:r>
            <a:r>
              <a:rPr lang="es-ES" sz="1500" b="1" spc="-4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MVCS</a:t>
            </a:r>
          </a:p>
          <a:p>
            <a:pPr marL="12700" marR="5080">
              <a:lnSpc>
                <a:spcPct val="103000"/>
              </a:lnSpc>
            </a:pPr>
            <a:r>
              <a:rPr lang="es-ES" sz="1500" b="1" spc="10" dirty="0">
                <a:solidFill>
                  <a:srgbClr val="037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PROPONENTES</a:t>
            </a:r>
            <a:endParaRPr sz="1500" dirty="0">
              <a:solidFill>
                <a:srgbClr val="037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object 347"/>
          <p:cNvSpPr/>
          <p:nvPr/>
        </p:nvSpPr>
        <p:spPr>
          <a:xfrm>
            <a:off x="1494325" y="2057739"/>
            <a:ext cx="260350" cy="8247563"/>
          </a:xfrm>
          <a:custGeom>
            <a:avLst/>
            <a:gdLst/>
            <a:ahLst/>
            <a:cxnLst/>
            <a:rect l="l" t="t" r="r" b="b"/>
            <a:pathLst>
              <a:path w="160019" h="8228330">
                <a:moveTo>
                  <a:pt x="159670" y="0"/>
                </a:moveTo>
                <a:lnTo>
                  <a:pt x="62720" y="0"/>
                </a:lnTo>
                <a:lnTo>
                  <a:pt x="62688" y="224455"/>
                </a:lnTo>
                <a:lnTo>
                  <a:pt x="62597" y="461532"/>
                </a:lnTo>
                <a:lnTo>
                  <a:pt x="62454" y="708620"/>
                </a:lnTo>
                <a:lnTo>
                  <a:pt x="62264" y="963110"/>
                </a:lnTo>
                <a:lnTo>
                  <a:pt x="62035" y="1222394"/>
                </a:lnTo>
                <a:lnTo>
                  <a:pt x="61772" y="1483861"/>
                </a:lnTo>
                <a:lnTo>
                  <a:pt x="61484" y="1744902"/>
                </a:lnTo>
                <a:lnTo>
                  <a:pt x="61176" y="2002907"/>
                </a:lnTo>
                <a:lnTo>
                  <a:pt x="60854" y="2255267"/>
                </a:lnTo>
                <a:lnTo>
                  <a:pt x="60526" y="2499374"/>
                </a:lnTo>
                <a:lnTo>
                  <a:pt x="60199" y="2732616"/>
                </a:lnTo>
                <a:lnTo>
                  <a:pt x="59877" y="2952385"/>
                </a:lnTo>
                <a:lnTo>
                  <a:pt x="59569" y="3156072"/>
                </a:lnTo>
                <a:lnTo>
                  <a:pt x="59280" y="3341067"/>
                </a:lnTo>
                <a:lnTo>
                  <a:pt x="59018" y="3504760"/>
                </a:lnTo>
                <a:lnTo>
                  <a:pt x="58789" y="3644542"/>
                </a:lnTo>
                <a:lnTo>
                  <a:pt x="58599" y="3757804"/>
                </a:lnTo>
                <a:lnTo>
                  <a:pt x="58456" y="3841936"/>
                </a:lnTo>
                <a:lnTo>
                  <a:pt x="58365" y="3894328"/>
                </a:lnTo>
                <a:lnTo>
                  <a:pt x="0" y="4116356"/>
                </a:lnTo>
                <a:lnTo>
                  <a:pt x="58333" y="4320329"/>
                </a:lnTo>
                <a:lnTo>
                  <a:pt x="62720" y="8221299"/>
                </a:lnTo>
                <a:lnTo>
                  <a:pt x="115158" y="8226212"/>
                </a:lnTo>
                <a:lnTo>
                  <a:pt x="142277" y="8227708"/>
                </a:lnTo>
                <a:lnTo>
                  <a:pt x="149464" y="8227175"/>
                </a:lnTo>
                <a:lnTo>
                  <a:pt x="154067" y="8225788"/>
                </a:lnTo>
                <a:lnTo>
                  <a:pt x="157337" y="8223547"/>
                </a:lnTo>
              </a:path>
            </a:pathLst>
          </a:custGeom>
          <a:ln w="16638">
            <a:solidFill>
              <a:srgbClr val="00759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graphicFrame>
        <p:nvGraphicFramePr>
          <p:cNvPr id="349" name="object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4397"/>
              </p:ext>
            </p:extLst>
          </p:nvPr>
        </p:nvGraphicFramePr>
        <p:xfrm>
          <a:off x="5128774" y="8944656"/>
          <a:ext cx="10576158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1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929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-45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 de</a:t>
                      </a: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-45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Opinión de</a:t>
                      </a: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-45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Relevancia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-45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MVCS </a:t>
                      </a:r>
                      <a:r>
                        <a:rPr sz="1700" spc="-45" dirty="0" err="1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requiere</a:t>
                      </a:r>
                      <a:endParaRPr lang="es-ES" sz="1700" spc="-45" dirty="0">
                        <a:solidFill>
                          <a:srgbClr val="0080C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-45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información</a:t>
                      </a:r>
                      <a:r>
                        <a:rPr lang="es-ES" sz="1700" spc="-45" baseline="0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-45" baseline="0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adicional o realizar</a:t>
                      </a: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-45" baseline="0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consultas a la IPC (*)</a:t>
                      </a:r>
                      <a:endParaRPr sz="1700" spc="-45" dirty="0">
                        <a:solidFill>
                          <a:srgbClr val="0080C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tabLst>
                          <a:tab pos="578485" algn="l"/>
                        </a:tabLst>
                      </a:pPr>
                      <a:endParaRPr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700" spc="-45" dirty="0" err="1">
                          <a:solidFill>
                            <a:srgbClr val="0371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Proponente</a:t>
                      </a:r>
                      <a:endParaRPr lang="es-ES" sz="1700" spc="0" dirty="0">
                        <a:solidFill>
                          <a:srgbClr val="0371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0" dirty="0">
                          <a:solidFill>
                            <a:srgbClr val="0371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cumple</a:t>
                      </a:r>
                      <a:r>
                        <a:rPr lang="es-ES" sz="1700" spc="0" baseline="0" dirty="0">
                          <a:solidFill>
                            <a:srgbClr val="0371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lo</a:t>
                      </a: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0" baseline="0" dirty="0">
                          <a:solidFill>
                            <a:srgbClr val="0371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requerido</a:t>
                      </a: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lang="es-ES" sz="1700" spc="0" baseline="0" dirty="0">
                          <a:solidFill>
                            <a:srgbClr val="0371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(Max. 20 </a:t>
                      </a:r>
                      <a:r>
                        <a:rPr lang="es-ES" sz="1700" spc="0" baseline="0" dirty="0" err="1">
                          <a:solidFill>
                            <a:srgbClr val="0371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</a:t>
                      </a:r>
                      <a:r>
                        <a:rPr lang="es-ES" sz="1700" spc="0" baseline="0" dirty="0">
                          <a:solidFill>
                            <a:srgbClr val="0371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700" spc="-45" dirty="0">
                        <a:solidFill>
                          <a:srgbClr val="0371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tabLst>
                          <a:tab pos="857885" algn="l"/>
                        </a:tabLst>
                      </a:pPr>
                      <a:endParaRPr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es-ES" sz="1700" spc="-45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MVCS </a:t>
                      </a:r>
                      <a:r>
                        <a:rPr sz="1700" spc="-45" dirty="0" err="1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emite</a:t>
                      </a:r>
                      <a:r>
                        <a:rPr sz="1700" spc="-45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sz="1700" spc="-45" dirty="0" err="1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Opinión</a:t>
                      </a:r>
                      <a:endParaRPr lang="es-ES" sz="1700" spc="-45" dirty="0">
                        <a:solidFill>
                          <a:srgbClr val="0080C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es-ES" sz="1700" spc="-45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1700" spc="-45" baseline="0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Relevancia (OR) favorable (**)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es-ES" sz="1700" spc="-45" baseline="0" dirty="0">
                          <a:solidFill>
                            <a:srgbClr val="0080C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(+ Convenios suscritos)</a:t>
                      </a:r>
                      <a:endParaRPr sz="1700" spc="-45" dirty="0">
                        <a:solidFill>
                          <a:srgbClr val="0080C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C82A3B5-1E70-48BE-B682-64871D33920F}"/>
              </a:ext>
            </a:extLst>
          </p:cNvPr>
          <p:cNvCxnSpPr>
            <a:cxnSpLocks/>
          </p:cNvCxnSpPr>
          <p:nvPr/>
        </p:nvCxnSpPr>
        <p:spPr>
          <a:xfrm>
            <a:off x="10432062" y="4911972"/>
            <a:ext cx="62488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57A03616-7B25-416C-9C2C-ADD71BB3FD1B}"/>
              </a:ext>
            </a:extLst>
          </p:cNvPr>
          <p:cNvCxnSpPr/>
          <p:nvPr/>
        </p:nvCxnSpPr>
        <p:spPr>
          <a:xfrm>
            <a:off x="16852136" y="4955530"/>
            <a:ext cx="0" cy="2309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2" name="object 189"/>
          <p:cNvSpPr/>
          <p:nvPr/>
        </p:nvSpPr>
        <p:spPr>
          <a:xfrm>
            <a:off x="8097007" y="5910979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6950" y="0"/>
                </a:lnTo>
              </a:path>
            </a:pathLst>
          </a:custGeom>
          <a:ln w="1109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83" name="object 190"/>
          <p:cNvSpPr/>
          <p:nvPr/>
        </p:nvSpPr>
        <p:spPr>
          <a:xfrm>
            <a:off x="8489620" y="5865610"/>
            <a:ext cx="56515" cy="90805"/>
          </a:xfrm>
          <a:custGeom>
            <a:avLst/>
            <a:gdLst/>
            <a:ahLst/>
            <a:cxnLst/>
            <a:rect l="l" t="t" r="r" b="b"/>
            <a:pathLst>
              <a:path w="56515" h="90804">
                <a:moveTo>
                  <a:pt x="7570" y="0"/>
                </a:moveTo>
                <a:lnTo>
                  <a:pt x="0" y="8125"/>
                </a:lnTo>
                <a:lnTo>
                  <a:pt x="40072" y="45380"/>
                </a:lnTo>
                <a:lnTo>
                  <a:pt x="0" y="82615"/>
                </a:lnTo>
                <a:lnTo>
                  <a:pt x="7570" y="90740"/>
                </a:lnTo>
                <a:lnTo>
                  <a:pt x="56364" y="45380"/>
                </a:lnTo>
                <a:lnTo>
                  <a:pt x="757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165" name="164 Rombo"/>
          <p:cNvSpPr/>
          <p:nvPr/>
        </p:nvSpPr>
        <p:spPr>
          <a:xfrm>
            <a:off x="8650737" y="5067406"/>
            <a:ext cx="1919221" cy="1712603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requiere subsanar o aclarar IPC?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4" name="383 Conector recto de flecha"/>
          <p:cNvCxnSpPr/>
          <p:nvPr/>
        </p:nvCxnSpPr>
        <p:spPr>
          <a:xfrm>
            <a:off x="10567024" y="5941809"/>
            <a:ext cx="5017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object 199"/>
          <p:cNvSpPr/>
          <p:nvPr/>
        </p:nvSpPr>
        <p:spPr>
          <a:xfrm>
            <a:off x="17006308" y="5941809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6950" y="0"/>
                </a:lnTo>
              </a:path>
            </a:pathLst>
          </a:custGeom>
          <a:ln w="1109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86" name="object 200"/>
          <p:cNvSpPr/>
          <p:nvPr/>
        </p:nvSpPr>
        <p:spPr>
          <a:xfrm>
            <a:off x="17447894" y="5914290"/>
            <a:ext cx="56515" cy="90805"/>
          </a:xfrm>
          <a:custGeom>
            <a:avLst/>
            <a:gdLst/>
            <a:ahLst/>
            <a:cxnLst/>
            <a:rect l="l" t="t" r="r" b="b"/>
            <a:pathLst>
              <a:path w="56515" h="90804">
                <a:moveTo>
                  <a:pt x="7580" y="0"/>
                </a:moveTo>
                <a:lnTo>
                  <a:pt x="0" y="8125"/>
                </a:lnTo>
                <a:lnTo>
                  <a:pt x="40082" y="45370"/>
                </a:lnTo>
                <a:lnTo>
                  <a:pt x="0" y="82615"/>
                </a:lnTo>
                <a:lnTo>
                  <a:pt x="7580" y="90740"/>
                </a:lnTo>
                <a:lnTo>
                  <a:pt x="56364" y="45370"/>
                </a:lnTo>
                <a:lnTo>
                  <a:pt x="758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>
              <a:latin typeface="Arial Regular"/>
            </a:endParaRPr>
          </a:p>
        </p:txBody>
      </p:sp>
      <p:sp>
        <p:nvSpPr>
          <p:cNvPr id="387" name="object 180"/>
          <p:cNvSpPr txBox="1"/>
          <p:nvPr/>
        </p:nvSpPr>
        <p:spPr>
          <a:xfrm>
            <a:off x="10709360" y="5622961"/>
            <a:ext cx="368025" cy="249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lang="es-ES" sz="1700" spc="-10" dirty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object 180"/>
          <p:cNvSpPr txBox="1"/>
          <p:nvPr/>
        </p:nvSpPr>
        <p:spPr>
          <a:xfrm>
            <a:off x="9163807" y="6741741"/>
            <a:ext cx="368025" cy="249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object 342"/>
          <p:cNvSpPr txBox="1"/>
          <p:nvPr/>
        </p:nvSpPr>
        <p:spPr>
          <a:xfrm>
            <a:off x="1696206" y="10629197"/>
            <a:ext cx="13778865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550" spc="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550" b="1" spc="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**) En caso se presente más de una (1) IPC para una misma localidad, el sector definirá la propuesta que tendrá su OR favorable.</a:t>
            </a:r>
            <a:r>
              <a:rPr lang="es-ES" sz="1550" spc="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54AADFE5-9A1A-43BA-A3E8-157EDAA2A981}"/>
              </a:ext>
            </a:extLst>
          </p:cNvPr>
          <p:cNvCxnSpPr/>
          <p:nvPr/>
        </p:nvCxnSpPr>
        <p:spPr>
          <a:xfrm rot="5400000">
            <a:off x="9249685" y="6818766"/>
            <a:ext cx="380978" cy="380978"/>
          </a:xfrm>
          <a:prstGeom prst="bent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: angular 168">
            <a:extLst>
              <a:ext uri="{FF2B5EF4-FFF2-40B4-BE49-F238E27FC236}">
                <a16:creationId xmlns:a16="http://schemas.microsoft.com/office/drawing/2014/main" id="{58ACB7A4-1A87-4AA6-A9D1-76992630207F}"/>
              </a:ext>
            </a:extLst>
          </p:cNvPr>
          <p:cNvCxnSpPr/>
          <p:nvPr/>
        </p:nvCxnSpPr>
        <p:spPr>
          <a:xfrm>
            <a:off x="6306063" y="9287874"/>
            <a:ext cx="1239388" cy="3044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de flecha 188">
            <a:extLst>
              <a:ext uri="{FF2B5EF4-FFF2-40B4-BE49-F238E27FC236}">
                <a16:creationId xmlns:a16="http://schemas.microsoft.com/office/drawing/2014/main" id="{956261D4-0100-4111-BD5D-C03FBFE73CD9}"/>
              </a:ext>
            </a:extLst>
          </p:cNvPr>
          <p:cNvCxnSpPr/>
          <p:nvPr/>
        </p:nvCxnSpPr>
        <p:spPr>
          <a:xfrm>
            <a:off x="9528258" y="9448330"/>
            <a:ext cx="1026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de flecha 192">
            <a:extLst>
              <a:ext uri="{FF2B5EF4-FFF2-40B4-BE49-F238E27FC236}">
                <a16:creationId xmlns:a16="http://schemas.microsoft.com/office/drawing/2014/main" id="{359EBCE4-E06B-4AA6-9CAF-94DE58ADF45C}"/>
              </a:ext>
            </a:extLst>
          </p:cNvPr>
          <p:cNvCxnSpPr/>
          <p:nvPr/>
        </p:nvCxnSpPr>
        <p:spPr>
          <a:xfrm>
            <a:off x="12391066" y="9483677"/>
            <a:ext cx="1023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0264D30-2ADC-694B-B605-A5D1690B5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5606" y="9943396"/>
            <a:ext cx="152400" cy="152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C19AD8-75FF-1C4E-B797-72874DACB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945606" y="9714796"/>
            <a:ext cx="152400" cy="152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F90F840-65FD-7544-A894-35B4DBB8B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945606" y="10191865"/>
            <a:ext cx="149270" cy="1492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B7D8F8-F473-4B43-8854-51A68BBA7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050" y="5698740"/>
            <a:ext cx="609600" cy="72059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4F25E59-48C8-724A-91A2-CEF4C5248B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035321" y="8778525"/>
            <a:ext cx="621176" cy="61761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C5B1EFF6-66FF-A347-980F-F6F20481E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6039" y="2953534"/>
            <a:ext cx="567639" cy="676800"/>
          </a:xfrm>
          <a:prstGeom prst="rect">
            <a:avLst/>
          </a:prstGeom>
        </p:spPr>
      </p:pic>
      <p:pic>
        <p:nvPicPr>
          <p:cNvPr id="346" name="Imagen 345">
            <a:hlinkClick r:id="rId10" action="ppaction://hlinksldjump"/>
            <a:extLst>
              <a:ext uri="{FF2B5EF4-FFF2-40B4-BE49-F238E27FC236}">
                <a16:creationId xmlns:a16="http://schemas.microsoft.com/office/drawing/2014/main" id="{544D3F45-79FD-C042-94B0-09442C4DE7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845" y="8401635"/>
            <a:ext cx="1263790" cy="1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55650" y="874801"/>
            <a:ext cx="1830958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/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</a:t>
            </a:r>
            <a:r>
              <a:rPr sz="4100" b="1" spc="114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AMENTO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4100" b="1" baseline="3159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4100" b="1" spc="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100" b="1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3ECC1B-B9D9-4FA8-B414-A6735424B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479229"/>
              </p:ext>
            </p:extLst>
          </p:nvPr>
        </p:nvGraphicFramePr>
        <p:xfrm>
          <a:off x="3350684" y="1190271"/>
          <a:ext cx="13402733" cy="925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0AD21B0-11C9-7B49-89AD-EDA26A49AD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3067050"/>
            <a:ext cx="1219200" cy="121920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651249" y="10015460"/>
            <a:ext cx="12801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Numerales 77.1 y 77.3 del 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tículo 77, y el numeral 102.3 del 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tículo 102 del Reglamento del Decreto Legislativo N° 1362.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59754" y="816152"/>
            <a:ext cx="13193391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/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</a:t>
            </a:r>
            <a:r>
              <a:rPr sz="4100" b="1" spc="114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AMENTO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4100" b="1" baseline="3159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4100" b="1" spc="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100" b="1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3650" y="10401300"/>
            <a:ext cx="131933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Numerales 77.1 y 77.3 del 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tículo 77, y el numeral 102.3 del 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tículo 102 del Reglamento del Decreto Legislativo N° 1362.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3ECC1B-B9D9-4FA8-B414-A6735424B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815391"/>
              </p:ext>
            </p:extLst>
          </p:nvPr>
        </p:nvGraphicFramePr>
        <p:xfrm>
          <a:off x="1365250" y="1447094"/>
          <a:ext cx="17373600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1BED344-A079-9C45-AB12-7316FEEBD6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207733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3ECC1B-B9D9-4FA8-B414-A6735424B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296727"/>
              </p:ext>
            </p:extLst>
          </p:nvPr>
        </p:nvGraphicFramePr>
        <p:xfrm>
          <a:off x="2777066" y="1357303"/>
          <a:ext cx="14549967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897260" y="1023241"/>
            <a:ext cx="13193391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/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MÍNIMOS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</a:t>
            </a:r>
            <a:r>
              <a:rPr sz="4100" b="1" spc="114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AMENTO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sz="4100" b="1" spc="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2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sz="4100" b="1" spc="1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4100" b="1" baseline="3159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4100" b="1" spc="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100" b="1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89349" y="9958397"/>
            <a:ext cx="12725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Numerales 77.1 y 77.3 del 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tículo 77, y el numeral 102.3 del 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tículo 102 del Reglamento del Decreto Legislativo N° 1362.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663C38-DE28-0948-B8CC-98CF994CBF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2703445"/>
            <a:ext cx="1117973" cy="11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7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650" y="701463"/>
            <a:ext cx="12039600" cy="6047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  <a:tabLst>
                <a:tab pos="3580765" algn="l"/>
              </a:tabLst>
            </a:pPr>
            <a:r>
              <a:rPr sz="4100"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</a:t>
            </a:r>
            <a:r>
              <a:rPr lang="es-ES" sz="4100"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-2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4100" b="1" spc="-2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100" b="1" spc="2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-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65224" y="2609850"/>
            <a:ext cx="12639826" cy="214674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spc="-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PROINVERSIÓN</a:t>
            </a: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evalúa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aprueba</a:t>
            </a:r>
            <a:r>
              <a:rPr kumimoji="0" sz="3200" b="0" i="0" u="none" strike="noStrike" kern="120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capacidad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técnica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financiera</a:t>
            </a:r>
            <a:r>
              <a:rPr kumimoji="0" sz="3200" b="0" i="0" u="none" strike="noStrike" kern="120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</a:t>
            </a:r>
            <a:r>
              <a:rPr kumimoji="0" sz="3200" b="0" i="0" u="none" strike="noStrike" kern="120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Proponente,</a:t>
            </a:r>
            <a:r>
              <a:rPr kumimoji="0" sz="3200" b="0" i="0" u="none" strike="noStrike" kern="1200" cap="none" spc="-13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aplicando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</a:t>
            </a:r>
            <a:r>
              <a:rPr kumimoji="0" lang="es-ES" sz="3200" b="0" i="0" u="none" strike="noStrike" kern="120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s-ES" sz="3200" b="1" i="0" u="none" strike="noStrike" kern="1200" cap="none" spc="-10" normalizeH="0" baseline="0" noProof="0" dirty="0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Directiva </a:t>
            </a:r>
            <a:r>
              <a:rPr kumimoji="0" lang="es-ES" sz="3200" b="1" i="0" u="none" strike="noStrike" kern="1200" cap="none" spc="-10" normalizeH="0" baseline="0" noProof="0" dirty="0" err="1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N°</a:t>
            </a:r>
            <a:r>
              <a:rPr kumimoji="0" lang="es-ES" sz="3200" b="1" i="0" u="none" strike="noStrike" kern="1200" cap="none" spc="-10" normalizeH="0" baseline="0" noProof="0" dirty="0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004-2019-PROINVERSION</a:t>
            </a:r>
            <a:r>
              <a:rPr kumimoji="0" sz="3200" b="1" i="0" u="none" strike="noStrike" kern="1200" cap="none" spc="70" normalizeH="0" baseline="0" noProof="0" dirty="0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de Iniciativas Privadas</a:t>
            </a:r>
            <a:r>
              <a:rPr kumimoji="0" sz="3200" b="1" i="0" u="none" strike="noStrike" kern="1200" cap="none" spc="15" normalizeH="0" baseline="0" noProof="0" dirty="0">
                <a:ln>
                  <a:noFill/>
                </a:ln>
                <a:solidFill>
                  <a:srgbClr val="0080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es-ES" sz="3200" b="1" i="0" u="none" strike="noStrike" kern="1200" cap="none" spc="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sz="3200" b="1" i="0" u="none" strike="noStrike" kern="1200" cap="none" spc="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5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aprobad</a:t>
            </a:r>
            <a:r>
              <a:rPr kumimoji="0" lang="es-ES" sz="3200" b="0" i="0" u="none" strike="noStrike" kern="120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3200" b="0" i="0" u="none" strike="noStrike" kern="1200" cap="none" spc="-13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mediante</a:t>
            </a:r>
            <a:r>
              <a:rPr kumimoji="0" sz="3200" b="0" i="0" u="none" strike="noStrike" kern="1200" cap="none" spc="8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Acuerdo</a:t>
            </a:r>
            <a:r>
              <a:rPr kumimoji="0" sz="3200" b="0" i="0" u="none" strike="noStrike" kern="120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</a:t>
            </a:r>
            <a:r>
              <a:rPr kumimoji="0" sz="3200" b="0" i="0" u="none" strike="noStrike" kern="1200" cap="none" spc="-5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PROINVERSIÓN</a:t>
            </a:r>
            <a:r>
              <a:rPr kumimoji="0" sz="3200" b="0" i="0" u="none" strike="noStrike" kern="1200" cap="none" spc="-3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0" i="0" u="none" strike="noStrike" kern="1200" cap="none" spc="-8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N°</a:t>
            </a:r>
            <a:r>
              <a:rPr kumimoji="0" sz="3200" b="0" i="0" u="none" strike="noStrike" kern="1200" cap="none" spc="-13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s-ES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-201</a:t>
            </a:r>
            <a:r>
              <a:rPr kumimoji="0" lang="es-ES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s-ES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6850" y="6244926"/>
            <a:ext cx="11125200" cy="3222923"/>
          </a:xfrm>
          <a:prstGeom prst="rect">
            <a:avLst/>
          </a:prstGeom>
          <a:solidFill>
            <a:srgbClr val="0080C2">
              <a:alpha val="12159"/>
            </a:srgbClr>
          </a:solidFill>
        </p:spPr>
        <p:txBody>
          <a:bodyPr vert="horz" wrap="square" lIns="0" tIns="145415" rIns="0" bIns="0" rtlCol="0" anchor="ctr">
            <a:noAutofit/>
          </a:bodyPr>
          <a:lstStyle/>
          <a:p>
            <a:pPr marL="844550" marR="792480" lvl="0" indent="0" algn="l" defTabSz="914400" rtl="0" eaLnBrk="1" fontAlgn="auto" latinLnBrk="0" hangingPunct="1"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evaluación de la capacidad técnica y financiera del proponente será revisada en caso que el proponente decida efectuar  modificaciones a la conformación de su consorcio después de la admisión a trámite de la IPC.</a:t>
            </a:r>
          </a:p>
        </p:txBody>
      </p:sp>
      <p:pic>
        <p:nvPicPr>
          <p:cNvPr id="9" name="Google Shape;72;p2">
            <a:extLst>
              <a:ext uri="{FF2B5EF4-FFF2-40B4-BE49-F238E27FC236}">
                <a16:creationId xmlns:a16="http://schemas.microsoft.com/office/drawing/2014/main" id="{1E08873E-D8E5-403E-A1A6-E58A369909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007" y="2430773"/>
            <a:ext cx="941150" cy="114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6;p2">
            <a:extLst>
              <a:ext uri="{FF2B5EF4-FFF2-40B4-BE49-F238E27FC236}">
                <a16:creationId xmlns:a16="http://schemas.microsoft.com/office/drawing/2014/main" id="{60C4C51F-ABD4-48C5-AFE1-15FFCC43B2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1349" y="6724650"/>
            <a:ext cx="494730" cy="679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75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650" y="701463"/>
            <a:ext cx="12039600" cy="6047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  <a:tabLst>
                <a:tab pos="3580765" algn="l"/>
              </a:tabLst>
            </a:pPr>
            <a:r>
              <a:rPr sz="4100"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</a:t>
            </a:r>
            <a:r>
              <a:rPr lang="es-ES" sz="4100" b="1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-2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4100" b="1" spc="-2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100" b="1" spc="21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1" spc="-5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813A6E-BA10-BE48-8BD8-79F3AC1D0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50" y="3067050"/>
            <a:ext cx="12281807" cy="67254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F7D9E68-FB5A-AA4B-8D00-CD3692BC0BE1}"/>
              </a:ext>
            </a:extLst>
          </p:cNvPr>
          <p:cNvSpPr/>
          <p:nvPr/>
        </p:nvSpPr>
        <p:spPr>
          <a:xfrm>
            <a:off x="6402474" y="3345763"/>
            <a:ext cx="12045182" cy="623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Condiciones generales de la acreditación</a:t>
            </a:r>
          </a:p>
          <a:p>
            <a:pPr marL="773430" marR="47498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773430" algn="l"/>
                <a:tab pos="774065" algn="l"/>
              </a:tabLst>
              <a:defRPr/>
            </a:pP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Copia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de </a:t>
            </a:r>
            <a:r>
              <a:rPr kumimoji="0" lang="es-PE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certificados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constancias </a:t>
            </a:r>
            <a:r>
              <a:rPr kumimoji="0" lang="es-PE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emitidos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terceros </a:t>
            </a:r>
            <a:r>
              <a:rPr kumimoji="0" lang="es-PE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distintos</a:t>
            </a:r>
            <a:r>
              <a:rPr kumimoji="0" lang="es-PE" sz="2400" b="0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</a:t>
            </a:r>
            <a:r>
              <a:rPr kumimoji="0" lang="es-PE" sz="24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jurídica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PE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</a:t>
            </a:r>
            <a:r>
              <a:rPr kumimoji="0" lang="es-PE" sz="2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acredita</a:t>
            </a:r>
            <a:r>
              <a:rPr kumimoji="0" lang="es-PE" sz="2400" b="0" i="0" u="none" strike="noStrike" kern="120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(Anexo</a:t>
            </a:r>
            <a:r>
              <a:rPr kumimoji="0" lang="es-PE" sz="2400" b="1" i="0" u="none" strike="noStrike" kern="1200" cap="none" spc="-1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</a:t>
            </a:r>
            <a:r>
              <a:rPr kumimoji="0" lang="es-PE" sz="2400" b="1" i="0" u="none" strike="noStrike" kern="1200" cap="none" spc="3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none" strike="noStrike" kern="1200" cap="none" spc="15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Directiva)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73430" marR="252095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773430" algn="l"/>
                <a:tab pos="774065" algn="l"/>
              </a:tabLst>
              <a:defRPr/>
            </a:pP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Acreditación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r>
              <a:rPr kumimoji="0" lang="es-PE" sz="24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través</a:t>
            </a:r>
            <a:r>
              <a:rPr kumimoji="0" lang="es-PE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PE" sz="2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experiencia</a:t>
            </a:r>
            <a:r>
              <a:rPr kumimoji="0" lang="es-PE" sz="240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propia</a:t>
            </a:r>
            <a:r>
              <a:rPr kumimoji="0" lang="es-PE" sz="2400" b="0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PE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empresas</a:t>
            </a:r>
            <a:r>
              <a:rPr kumimoji="0" lang="es-PE" sz="2400" b="0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vinculadas</a:t>
            </a:r>
            <a:r>
              <a:rPr kumimoji="0" lang="es-PE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(sea</a:t>
            </a:r>
            <a:r>
              <a:rPr kumimoji="0" lang="es-PE" sz="24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matriz</a:t>
            </a:r>
            <a:r>
              <a:rPr kumimoji="0" lang="es-PE" sz="24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es-PE" sz="2400" b="0" i="0" u="none" strike="noStrike" kern="1200" cap="none" spc="-4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subsidiaria).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73430" marR="314960" lvl="0" indent="-457200" algn="l" defTabSz="914400" rtl="0" eaLnBrk="1" fontAlgn="auto" latinLnBrk="0" hangingPunct="1">
              <a:lnSpc>
                <a:spcPct val="102099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773430" algn="l"/>
                <a:tab pos="774065" algn="l"/>
              </a:tabLst>
              <a:defRPr/>
            </a:pP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s-PE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caso</a:t>
            </a:r>
            <a:r>
              <a:rPr kumimoji="0" lang="es-PE" sz="24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  <a:r>
              <a:rPr kumimoji="0" lang="es-PE" sz="2400" b="0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acredite</a:t>
            </a:r>
            <a:r>
              <a:rPr kumimoji="0" lang="es-PE" sz="2400" b="0" i="0" u="none" strike="noStrike" kern="1200" cap="none" spc="4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  <a:r>
              <a:rPr kumimoji="0" lang="es-PE" sz="24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kumimoji="0" lang="es-PE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empresa</a:t>
            </a:r>
            <a:r>
              <a:rPr kumimoji="0" lang="es-PE" sz="2400" b="0" i="0" u="none" strike="noStrike" kern="120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vinculada,</a:t>
            </a:r>
            <a:r>
              <a:rPr kumimoji="0" lang="es-PE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  <a:r>
              <a:rPr kumimoji="0" lang="es-PE" sz="2400" b="0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deberá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adjuntar</a:t>
            </a:r>
            <a:r>
              <a:rPr kumimoji="0" lang="es-PE" sz="2400" b="0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</a:t>
            </a:r>
            <a:r>
              <a:rPr kumimoji="0" lang="es-PE" sz="2400" b="0" i="0" u="none" strike="noStrike" kern="1200" cap="none" spc="-4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carta</a:t>
            </a:r>
            <a:r>
              <a:rPr kumimoji="0" lang="es-PE" sz="2400" b="0" i="0" u="none" strike="noStrike" kern="120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PE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compromiso</a:t>
            </a:r>
            <a:r>
              <a:rPr kumimoji="0" lang="es-PE" sz="24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PE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medios</a:t>
            </a:r>
            <a:r>
              <a:rPr kumimoji="0" lang="es-PE" sz="24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PE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  <a:r>
              <a:rPr kumimoji="0" lang="es-PE" sz="2400" b="0" i="0" u="none" strike="noStrike" kern="120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empresa</a:t>
            </a:r>
            <a:r>
              <a:rPr kumimoji="0" lang="es-PE" sz="2400" b="0" i="0" u="none" strike="noStrike" kern="120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vinculada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(Anexo</a:t>
            </a:r>
            <a:r>
              <a:rPr kumimoji="0" lang="es-PE" sz="2400" b="1" i="0" u="none" strike="noStrike" kern="1200" cap="none" spc="-1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es-PE" sz="2400" b="1" i="0" u="none" strike="noStrike" kern="1200" cap="none" spc="5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none" strike="noStrike" kern="1200" cap="none" spc="15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Directiva).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73430" marR="508000" lvl="0" indent="-457200" algn="l" defTabSz="914400" rtl="0" eaLnBrk="1" fontAlgn="auto" latinLnBrk="0" hangingPunct="1">
              <a:lnSpc>
                <a:spcPct val="100699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773430" algn="l"/>
                <a:tab pos="774065" algn="l"/>
              </a:tabLst>
              <a:defRPr/>
            </a:pPr>
            <a:r>
              <a:rPr kumimoji="0" lang="es-PE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PE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participación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Proponente </a:t>
            </a:r>
            <a:r>
              <a:rPr kumimoji="0" lang="es-PE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 </a:t>
            </a:r>
            <a:r>
              <a:rPr kumimoji="0" lang="es-PE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vinculada)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constructor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</a:t>
            </a:r>
            <a:r>
              <a:rPr kumimoji="0" lang="es-PE" sz="2400" b="0" i="0" u="none" strike="noStrike" kern="1200" cap="none" spc="-4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operador</a:t>
            </a:r>
            <a:r>
              <a:rPr kumimoji="0" lang="es-PE" sz="2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PE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acredita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  <a:r>
              <a:rPr kumimoji="0" lang="es-PE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experiencia</a:t>
            </a:r>
            <a:r>
              <a:rPr kumimoji="0" lang="es-PE" sz="2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debe</a:t>
            </a:r>
            <a:r>
              <a:rPr kumimoji="0" lang="es-PE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</a:t>
            </a:r>
            <a:r>
              <a:rPr kumimoji="0" lang="es-PE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igual</a:t>
            </a:r>
            <a:r>
              <a:rPr kumimoji="0" lang="es-PE" sz="2400" b="1" i="0" u="sng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PE" sz="2400" b="1" i="0" u="sng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</a:t>
            </a:r>
            <a:r>
              <a:rPr kumimoji="0" lang="es-PE" sz="2400" b="1" i="0" u="sng" strike="noStrike" kern="12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kumimoji="0" lang="es-PE" sz="2400" b="1" i="0" u="sng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73430" marR="653415" lvl="0" indent="-457200" algn="l" defTabSz="914400" rtl="0" eaLnBrk="1" fontAlgn="auto" latinLnBrk="0" hangingPunct="1">
              <a:lnSpc>
                <a:spcPct val="100299"/>
              </a:lnSpc>
              <a:spcBef>
                <a:spcPts val="111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773430" algn="l"/>
                <a:tab pos="774065" algn="l"/>
              </a:tabLst>
              <a:defRPr/>
            </a:pP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caso</a:t>
            </a:r>
            <a:r>
              <a:rPr kumimoji="0" lang="es-PE" sz="2400" b="0" i="0" u="none" strike="noStrike" kern="120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PE" sz="240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consorcio</a:t>
            </a:r>
            <a:r>
              <a:rPr kumimoji="0" lang="es-PE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Proponente,</a:t>
            </a:r>
            <a:r>
              <a:rPr kumimoji="0" lang="es-PE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  <a:r>
              <a:rPr kumimoji="0" lang="es-PE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participación</a:t>
            </a:r>
            <a:r>
              <a:rPr kumimoji="0" lang="es-PE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</a:t>
            </a:r>
            <a:r>
              <a:rPr kumimoji="0" lang="es-PE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integrante</a:t>
            </a:r>
            <a:r>
              <a:rPr kumimoji="0" lang="es-PE" sz="2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</a:t>
            </a:r>
            <a:r>
              <a:rPr kumimoji="0" lang="es-PE" sz="2400" b="0" i="0" u="none" strike="noStrike" kern="1200" cap="none" spc="-4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acredita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PE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experiencia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(directamente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a </a:t>
            </a:r>
            <a:r>
              <a:rPr kumimoji="0" lang="es-PE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través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es-PE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 </a:t>
            </a:r>
            <a:r>
              <a:rPr kumimoji="0" lang="es-PE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vinculada) </a:t>
            </a:r>
            <a:r>
              <a:rPr kumimoji="0" lang="es-PE" sz="2400" b="1" i="0" u="sng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debe </a:t>
            </a:r>
            <a:r>
              <a:rPr kumimoji="0" lang="es-PE" sz="2400" b="1" i="0" u="sng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 </a:t>
            </a:r>
            <a:r>
              <a:rPr kumimoji="0" lang="es-PE" sz="2400" b="1" i="0" u="sng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igual</a:t>
            </a:r>
            <a:r>
              <a:rPr kumimoji="0" lang="es-PE" sz="2400" b="1" i="0" u="sng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PE" sz="2400" b="1" i="0" u="sng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</a:t>
            </a:r>
            <a:r>
              <a:rPr kumimoji="0" lang="es-PE" sz="2400" b="1" i="0" u="sng" strike="noStrike" kern="120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kumimoji="0" lang="es-PE" sz="2400" b="1" i="0" u="sng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0" u="sng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 .</a:t>
            </a:r>
          </a:p>
          <a:p>
            <a:pPr marL="316230" marR="653415" lvl="0" indent="0" algn="l" defTabSz="914400" rtl="0" eaLnBrk="1" fontAlgn="auto" latinLnBrk="0" hangingPunct="1">
              <a:lnSpc>
                <a:spcPct val="100299"/>
              </a:lnSpc>
              <a:spcBef>
                <a:spcPts val="1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3430" algn="l"/>
                <a:tab pos="774065" algn="l"/>
              </a:tabLst>
              <a:defRPr/>
            </a:pPr>
            <a:endParaRPr kumimoji="0" lang="es-PE" sz="2000" b="1" i="0" u="sng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D0BD12E-6AF9-44A2-87B2-CC090F78565D}"/>
              </a:ext>
            </a:extLst>
          </p:cNvPr>
          <p:cNvSpPr txBox="1">
            <a:spLocks/>
          </p:cNvSpPr>
          <p:nvPr/>
        </p:nvSpPr>
        <p:spPr>
          <a:xfrm>
            <a:off x="1985339" y="3779609"/>
            <a:ext cx="4314398" cy="156555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>
              <a:defRPr sz="4300" b="0" i="0">
                <a:solidFill>
                  <a:srgbClr val="007595"/>
                </a:solidFill>
                <a:latin typeface="Arial Regular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00800"/>
              </a:lnSpc>
              <a:spcBef>
                <a:spcPts val="55"/>
              </a:spcBef>
              <a:tabLst>
                <a:tab pos="3580765" algn="l"/>
              </a:tabLst>
            </a:pPr>
            <a:r>
              <a:rPr lang="es-MX" sz="4000" b="1" kern="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s-MX" sz="4400" b="1" kern="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000" b="1" kern="0" dirty="0">
                <a:solidFill>
                  <a:srgbClr val="0080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endParaRPr lang="es-MX" sz="4400" b="1" kern="0" spc="-5" dirty="0">
              <a:solidFill>
                <a:srgbClr val="0080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73;p2">
            <a:extLst>
              <a:ext uri="{FF2B5EF4-FFF2-40B4-BE49-F238E27FC236}">
                <a16:creationId xmlns:a16="http://schemas.microsoft.com/office/drawing/2014/main" id="{87D71F6C-CADD-4ACF-8C3F-B820EDE14B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0537" y="3751241"/>
            <a:ext cx="580066" cy="580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3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1427</Words>
  <Application>Microsoft Office PowerPoint</Application>
  <PresentationFormat>Personalizado</PresentationFormat>
  <Paragraphs>217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Regular</vt:lpstr>
      <vt:lpstr>Calibri</vt:lpstr>
      <vt:lpstr>SenticoSansDT</vt:lpstr>
      <vt:lpstr>Wingdings</vt:lpstr>
      <vt:lpstr>Office Theme</vt:lpstr>
      <vt:lpstr>INICIATIVAS PRIVADAS  COFINANCIADAS DEL SECTOR  SANEAMIENTO 2021 Decreto Supremo N° 007-2021-VIVIENDA</vt:lpstr>
      <vt:lpstr>FASES DE LOS PROYECTOS UNA APP POR INICIATIVA PRIVADA COFINANCIADA (IPC)</vt:lpstr>
      <vt:lpstr>PORTAFOLIO DE PROYECTOS DEL SECTOR SANEAMIENTO</vt:lpstr>
      <vt:lpstr>FLUJOGRAMA DEL PROCESO – FASE DE PLANEAMIENTO Y PROGRAMACIÓN</vt:lpstr>
      <vt:lpstr>REQUISITOS MÍNIMOS (REGLAMENTO DL 13621)</vt:lpstr>
      <vt:lpstr>REQUISITOS MÍNIMOS (REGLAMENTO DL 13621)</vt:lpstr>
      <vt:lpstr>REQUISITOS MÍNIMOS (REGLAMENTO DL 13621)</vt:lpstr>
      <vt:lpstr>ACREDITACIÓN DEL PROPONENTE</vt:lpstr>
      <vt:lpstr>ACREDITACIÓN DEL PROPONENTE</vt:lpstr>
      <vt:lpstr>ACREDITACIÓN DEL PROPONENTE</vt:lpstr>
      <vt:lpstr>MODELO REFERENCIAL PARA ESTIMAR COSTO TOTAL DE INVERSIÓN-CTI</vt:lpstr>
      <vt:lpstr>CONTACTOS PROINVERSIÓN</vt:lpstr>
      <vt:lpstr>ENCUENTRA TODA LA INFORMACIÓN EN: https://info.proinversion.gob.pe/ipcsaneamiento/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INICIATIVAS PRIVADAS  COFINANCIADAS DEL SECTOR  SANEAMIENTO - 2021 Decreto Supremo N° 016-2019-VIVIENDA</dc:title>
  <dc:creator>DELL</dc:creator>
  <cp:lastModifiedBy>Milagros Rasmussen</cp:lastModifiedBy>
  <cp:revision>111</cp:revision>
  <dcterms:created xsi:type="dcterms:W3CDTF">2021-03-24T17:06:55Z</dcterms:created>
  <dcterms:modified xsi:type="dcterms:W3CDTF">2021-04-08T15:50:48Z</dcterms:modified>
</cp:coreProperties>
</file>